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PT Sans Narrow"/>
      <p:regular r:id="rId40"/>
      <p:bold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Narrow-regular.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PTSansNarrow-bold.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dc8f316e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dc8f316e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Today, we are here to present the final presentation about our </a:t>
            </a:r>
            <a:r>
              <a:rPr lang="en"/>
              <a:t>Research</a:t>
            </a:r>
            <a:r>
              <a:rPr lang="en"/>
              <a:t> on BU Sustainability, looking for some patterns about how the relationship between weather and waste generation will be.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1dc8f316e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1dc8f316eb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 borrowed the previous research graph for separating the level of relationship. This will be used as the strategy for the location map I will be showing later. The warm color represents positive relationship. And the cold color represents negative relationship. </a:t>
            </a:r>
            <a:endParaRPr>
              <a:solidFill>
                <a:schemeClr val="dk1"/>
              </a:solidFill>
            </a:endParaRPr>
          </a:p>
          <a:p>
            <a:pPr indent="0" lvl="0" marL="0" rtl="0" algn="l">
              <a:spcBef>
                <a:spcPts val="0"/>
              </a:spcBef>
              <a:spcAft>
                <a:spcPts val="0"/>
              </a:spcAft>
              <a:buNone/>
            </a:pPr>
            <a:r>
              <a:rPr lang="en">
                <a:solidFill>
                  <a:schemeClr val="dk1"/>
                </a:solidFill>
              </a:rPr>
              <a:t>And for better reference, I set weak and strong thresholds for them. Simply shown in the graph, Those beyond ± 0.1 is weaker relationship, and these beyond ± 0.2 is stronger relationship. They can also be distinguished by lighter and darker colors. And those devices within ±0.1 will not be considered since we can’t make conclusion for them.</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1dc8f316e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1dc8f316e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For visualization purposes, I plotted them on a map with colors based on their coefficient: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looking at the data, we can see that most of the Academic and Residential buildings show some level of relationship between temperature and the psi value. Apart from Life Science and Warren Towers, which show a positive correlation, other residents and academic buildings are showing negative correlations. It means </a:t>
            </a:r>
            <a:r>
              <a:rPr lang="en">
                <a:solidFill>
                  <a:schemeClr val="dk1"/>
                </a:solidFill>
              </a:rPr>
              <a:t>that</a:t>
            </a:r>
            <a:r>
              <a:rPr lang="en">
                <a:solidFill>
                  <a:schemeClr val="dk1"/>
                </a:solidFill>
              </a:rPr>
              <a:t> in general, the colder the weather, the more wastes are being generated at the locations, assuming the higher the psi value, the more wastes are generated.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38de0d1a3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38de0d1a3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Linear regression provides more information than just the correlation coefficient. While the correlation coefficient measures the strength and direction of the linear relationship between two variables, linear regression can help predict the values of one variable based on the values of another variable (as shown in the red line in the graphs).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R-squared (R²) is a statistical measure in Linear Regression of how well the regression line fits the data. For the simplicity, R-squared values are ranged from 0 to 1,  A value of 1 indicates a perfect fit, while a value of 0 indicates no relationship between the variables.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After using the linear regression, we are able to find out the relationship with higher reliability since there are more locations identified as ‘no obvious relationship’. The above two locations are the ones that show a strong correlation.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8de0d1a3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8de0d1a3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During the research, I realized that temperature data alone may not be enough to accurately predict waste generation as there may be other factors at play, such as occupancy rates, types of buildings, etc. Our team tried to find out the population of each location but we didn’t have enough sources to look for that information. Therefore, one of the possible strategies is to analyze the data based on BU’s opening and closing dates, since there is a big population difference between school days and breaks.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graphs above are the line chart of temperature versus Psi value at Warren Towers' data without breaks and only breaks.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8de0d1a3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38de0d1a3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And here are the correlation coefficient table for these two data sets.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As we can see from the Table, after deleting the break dates from the original data, we are able to see there is one more Academic building (BU #35) showing a positive correlation while previously we only has BU #38 Life Science Building. And for Warren Towers, the original all-date data set only indicates a correlation of 0.15, and now we have 0.39. This means that the school break is also an important factor in affecting waste generation.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When we only look at the data during breaks, we can find out some resident buildings like BU #48 student village, and BU# 69 Graduate Apartments shows a higher relationship than during school days, and for Warren Towers,  there is no relationship to be found. We can easily understand the reason by assuming students are leaving Warren Towers during breaks and the amount of waste generated is not large enough to have a correlation with the temperature.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8de0d1a3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38de0d1a3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There are also Maps and Linear Regression Graphs for these two datasets, to save the time, I provide the link above and you can check it out and making comparisons for yourselves after the presentation.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38de0d1a3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8de0d1a3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can definitely use the temperature as a reference for predicting waste generation. However, this has to be done by cases, we need to consider whether we want to predict the waste generation during breaks or during school opening days. Once we decide which dates or how we want to predict, we need to focus on different locations. In general, we can find that during school opening days, there are stronger relationships being found in Academic Areas, and during school breaks, there are stronger relationships being found in Residential Areas. However, we cannot guarantee that we can make precise predictions on all locations. By looking at the higher absolute value of correlation coefficients and higher value of R-squared value of Linear Regression, we can make reliable predictions in locations like BU 685 Comm Ave, BU MED, and Warren Towers. </a:t>
            </a:r>
            <a:r>
              <a:rPr lang="en">
                <a:solidFill>
                  <a:schemeClr val="dk1"/>
                </a:solidFill>
              </a:rPr>
              <a:t>For a complete prediction graph for all locations, please check the above Correlation Coefficient tables &amp; Maps and Linear Regression Graphs.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dc8f316eb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dc8f316eb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1e7e8b0c3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1e7e8b0c3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397535f5d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397535f5d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8de0d1a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8de0d1a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 aim of this project is to support BU's Sustainability department in their efforts to transform the university's planning, operations, and culture towards a sustainable and equitable future. Specifically, the project seeks to investigate the correlation between weather conditions and waste production and storage. To accomplish this, we will analyze detailed data sets from various sources, including monitors, overall data, temperature data, and waste generation spreadsheets from Casella.</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Our analysis of these datasets will provide valuable insights to BU Sustainability, enabling them to identify potential areas for waste storage improvement in the event of adverse weather conditions. Through a comprehensive analysis of the data provided by both the Sustainability Department and third-party vendors, the project aims to deepen our understanding of how external factors impact the waste collection process.</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97535f5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397535f5d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397535f5d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397535f5d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3b762ae9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3b762ae9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3a2d809b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3a2d809b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started off by performing some basic cleanup. Then I identified and removed any outliers with a z-score &gt; 5 from the data using z-score from scipy library. The plot is a scatterplot between temperature in celsius and PSI on the filtered data.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a2d809bd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a2d809bd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Performed ordinary least squares on the filtered data using the statsmodels library in Python. The visual represents the results which tells us the strength and direction of the relationship between temperature and PSI values in the data. A key variable to look at is the coefficient value, since it a positive number, it indicates a positive relationship between temperature and PSI.</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a2d809b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3a2d809b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While a simple linear regression assumes a linear relationship between temperature and PSI values, there may be more complex, non-linear relationships at play so i decided to perform polynomial regression. Again, the coefficient is positive. We can also take a look at the R-squared value, which measures the proportion of variation in the dependent variable (PSI) that is explained by the independent variable(s) (temperature). An R-squared value of 1 indicates a perfect fit, while a value of 0 indicates no relationship between the variables. Since the value is closer to 0, it indicates a weak correlation.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a2d809bd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3a2d809bd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we see a plot </a:t>
            </a:r>
            <a:r>
              <a:rPr lang="en">
                <a:solidFill>
                  <a:schemeClr val="dk1"/>
                </a:solidFill>
              </a:rPr>
              <a:t>representation</a:t>
            </a:r>
            <a:r>
              <a:rPr lang="en">
                <a:solidFill>
                  <a:schemeClr val="dk1"/>
                </a:solidFill>
              </a:rPr>
              <a:t> of the results. On performing polynomial regression, the line does indicate a weak relationship between temperature and psi. As you can see the line starts going down the temperature rises indicating that the trash impact is lower in the warmer climates but, this makes logical sense as the warmer climate would indicate summer temperatures when the campus has the least amount of activity.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f499df36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f499df36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e7e8b0c3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e7e8b0c3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directly tell that in both cases, medical campus produce little waste.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1f499df3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1f499df3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1dc8f316eb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1dc8f316eb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chemeClr val="dk1"/>
                </a:solidFill>
              </a:rPr>
              <a:t>Our ultimate goal is to offer insights that will help to enhance the waste collection process and support BU's sustainability objectives.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f499df36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1f499df36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a623224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a623224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3a6232247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3a6232247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a623224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a623224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f5df4725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1f5df4725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8de0d1a3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8de0d1a3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Let’s begin by my research first</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Intro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research I focused on was finding out if there is a relationship between temperature and the compressor's psi value. The dataset I was using was the ‘readings_device.#####.csv’. The time frame of the data record was from 2021-07-01 to 2022-10-02, and 24 compressor machines were located at the BU campus (Charles, Fenway, and MED)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38de0d1a3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38de0d1a3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Data Processing &amp; Strategies</a:t>
            </a:r>
            <a:endParaRPr b="1">
              <a:solidFill>
                <a:schemeClr val="dk1"/>
              </a:solidFill>
            </a:endParaRPr>
          </a:p>
          <a:p>
            <a:pPr indent="0" lvl="0" marL="0" rtl="0" algn="l">
              <a:lnSpc>
                <a:spcPct val="115000"/>
              </a:lnSpc>
              <a:spcBef>
                <a:spcPts val="0"/>
              </a:spcBef>
              <a:spcAft>
                <a:spcPts val="0"/>
              </a:spcAft>
              <a:buNone/>
            </a:pPr>
            <a:r>
              <a:rPr lang="en">
                <a:solidFill>
                  <a:schemeClr val="dk1"/>
                </a:solidFill>
              </a:rPr>
              <a:t>The initial data we obtained was very detailed in that it was recorded every few tens of seconds.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8de0d1a3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8de0d1a3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make the analysis more convenient, I calculated a summary of the data for each machine for each day, including the mean, median, minimum, and maximum values of PSI and temperature.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8de0d1a3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8de0d1a3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For initial visualization, I plotted a line chart of temperature (Fahrenheit) with the Psi value for each machine, and here is an example of Warren Towers:This initial visualization didn’t provide too much information, to find out the relationship, my first strategy is to calculate the correlation coefficient*.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1dc8f316eb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1dc8f316eb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recap: * Correlation coefficient is a statistical measurement that describes the degree of relationship between two variables. (For example the psi value and temperature) and the coefficients are ranged from +1 to -1.  If the correlation coefficient is positive, it means that there is a direct relationship between the two variables - as one increases, so does the other. If it is negative, it means that there is an inverse relationship - as one increases, the other decreases.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8de0d1a3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8de0d1a3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table above shows the correlation coefficient of Mean ValuePsi and Fahrenheit for each location’s machine. The red color represents the positive relationship with coefficient above 0.1 and the blue color represents the negative relationship with coefficient below -0.1. There is no significant difference in different types of Fahrenheit values, and for further analysis, I will be using Mean Fahrenheit only.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cs-people.bu.edu/zw100107/CS506/device_map_all_days.html" TargetMode="External"/><Relationship Id="rId4" Type="http://schemas.openxmlformats.org/officeDocument/2006/relationships/image" Target="../media/image41.png"/><Relationship Id="rId9"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11.png"/><Relationship Id="rId8"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s://cs-people.bu.edu/zw100107/CS506/linear_regression_plots_all_days.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cs-people.bu.edu/zw100107/CS506/device_map_all_days.html" TargetMode="External"/><Relationship Id="rId4" Type="http://schemas.openxmlformats.org/officeDocument/2006/relationships/hyperlink" Target="https://cs-people.bu.edu/zw100107/CS506/device_map_without_breaks.html" TargetMode="External"/><Relationship Id="rId5" Type="http://schemas.openxmlformats.org/officeDocument/2006/relationships/hyperlink" Target="https://cs-people.bu.edu/zw100107/CS506/device_map_only_breaks.html" TargetMode="External"/><Relationship Id="rId6" Type="http://schemas.openxmlformats.org/officeDocument/2006/relationships/hyperlink" Target="https://cs-people.bu.edu/zw100107/CS506/linear_regression_plots_all_days.pdf" TargetMode="External"/><Relationship Id="rId7" Type="http://schemas.openxmlformats.org/officeDocument/2006/relationships/hyperlink" Target="https://cs-people.bu.edu/zw100107/CS506/linear_regression_plots_without_breaks.pdf" TargetMode="External"/><Relationship Id="rId8" Type="http://schemas.openxmlformats.org/officeDocument/2006/relationships/hyperlink" Target="https://cs-people.bu.edu/zw100107/CS506/linear_regression_plots_only_breaks.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6.png"/><Relationship Id="rId4" Type="http://schemas.openxmlformats.org/officeDocument/2006/relationships/image" Target="../media/image2.jpg"/><Relationship Id="rId5" Type="http://schemas.openxmlformats.org/officeDocument/2006/relationships/image" Target="../media/image4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s://cs-people.bu.edu/zw100107/CS506/lineChart_for_each_device_all_dates.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3650" y="514863"/>
            <a:ext cx="713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460"/>
              <a:t>BU Sustainability: Understanding How Weather Impacts Waste</a:t>
            </a:r>
            <a:endParaRPr sz="4460"/>
          </a:p>
        </p:txBody>
      </p:sp>
      <p:sp>
        <p:nvSpPr>
          <p:cNvPr id="67" name="Google Shape;67;p13"/>
          <p:cNvSpPr txBox="1"/>
          <p:nvPr>
            <p:ph idx="1" type="subTitle"/>
          </p:nvPr>
        </p:nvSpPr>
        <p:spPr>
          <a:xfrm>
            <a:off x="624100" y="3008825"/>
            <a:ext cx="7673400" cy="792600"/>
          </a:xfrm>
          <a:prstGeom prst="rect">
            <a:avLst/>
          </a:prstGeom>
        </p:spPr>
        <p:txBody>
          <a:bodyPr anchorCtr="0" anchor="t" bIns="91425" lIns="91425" spcFirstLastPara="1" rIns="91425" wrap="square" tIns="91425">
            <a:noAutofit/>
          </a:bodyPr>
          <a:lstStyle/>
          <a:p>
            <a:pPr indent="0" lvl="0" marL="0" rtl="0" algn="ctr">
              <a:lnSpc>
                <a:spcPct val="60000"/>
              </a:lnSpc>
              <a:spcBef>
                <a:spcPts val="0"/>
              </a:spcBef>
              <a:spcAft>
                <a:spcPts val="0"/>
              </a:spcAft>
              <a:buSzPts val="688"/>
              <a:buNone/>
            </a:pPr>
            <a:r>
              <a:rPr lang="en" sz="1337"/>
              <a:t>Team 2</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rPr lang="en" sz="1337"/>
              <a:t> Zeqi Wang, Timur Zhunussov, Baicheng Fang, Akshad Ramnath</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t/>
            </a:r>
            <a:endParaRPr sz="1337"/>
          </a:p>
          <a:p>
            <a:pPr indent="0" lvl="0" marL="0" rtl="0" algn="ctr">
              <a:lnSpc>
                <a:spcPct val="60000"/>
              </a:lnSpc>
              <a:spcBef>
                <a:spcPts val="0"/>
              </a:spcBef>
              <a:spcAft>
                <a:spcPts val="0"/>
              </a:spcAft>
              <a:buSzPts val="688"/>
              <a:buNone/>
            </a:pPr>
            <a:r>
              <a:t/>
            </a:r>
            <a:endParaRPr sz="1337"/>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22"/>
          <p:cNvGrpSpPr/>
          <p:nvPr/>
        </p:nvGrpSpPr>
        <p:grpSpPr>
          <a:xfrm>
            <a:off x="516800" y="1049652"/>
            <a:ext cx="7621125" cy="3493173"/>
            <a:chOff x="568225" y="1286252"/>
            <a:chExt cx="7621125" cy="3493173"/>
          </a:xfrm>
        </p:grpSpPr>
        <p:pic>
          <p:nvPicPr>
            <p:cNvPr id="136" name="Google Shape;136;p22"/>
            <p:cNvPicPr preferRelativeResize="0"/>
            <p:nvPr/>
          </p:nvPicPr>
          <p:blipFill rotWithShape="1">
            <a:blip r:embed="rId3">
              <a:alphaModFix/>
            </a:blip>
            <a:srcRect b="0" l="5386" r="8436" t="0"/>
            <a:stretch/>
          </p:blipFill>
          <p:spPr>
            <a:xfrm>
              <a:off x="568225" y="1286252"/>
              <a:ext cx="5190799" cy="3011575"/>
            </a:xfrm>
            <a:prstGeom prst="rect">
              <a:avLst/>
            </a:prstGeom>
            <a:noFill/>
            <a:ln cap="flat" cmpd="sng" w="9525">
              <a:solidFill>
                <a:srgbClr val="8F8F8F"/>
              </a:solidFill>
              <a:prstDash val="solid"/>
              <a:round/>
              <a:headEnd len="sm" w="sm" type="none"/>
              <a:tailEnd len="sm" w="sm" type="none"/>
            </a:ln>
          </p:spPr>
        </p:pic>
        <p:sp>
          <p:nvSpPr>
            <p:cNvPr id="137" name="Google Shape;137;p22"/>
            <p:cNvSpPr txBox="1"/>
            <p:nvPr/>
          </p:nvSpPr>
          <p:spPr>
            <a:xfrm>
              <a:off x="568225" y="4440725"/>
              <a:ext cx="5061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(Assume the higher Psi Value, the more waste collected from the device)</a:t>
              </a:r>
              <a:endParaRPr sz="1000">
                <a:latin typeface="Open Sans"/>
                <a:ea typeface="Open Sans"/>
                <a:cs typeface="Open Sans"/>
                <a:sym typeface="Open Sans"/>
              </a:endParaRPr>
            </a:p>
          </p:txBody>
        </p:sp>
        <p:sp>
          <p:nvSpPr>
            <p:cNvPr id="138" name="Google Shape;138;p22"/>
            <p:cNvSpPr/>
            <p:nvPr/>
          </p:nvSpPr>
          <p:spPr>
            <a:xfrm>
              <a:off x="5699950" y="2266125"/>
              <a:ext cx="133800" cy="4938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F8F8F"/>
                </a:solidFill>
              </a:endParaRPr>
            </a:p>
          </p:txBody>
        </p:sp>
        <p:sp>
          <p:nvSpPr>
            <p:cNvPr id="139" name="Google Shape;139;p22"/>
            <p:cNvSpPr txBox="1"/>
            <p:nvPr/>
          </p:nvSpPr>
          <p:spPr>
            <a:xfrm>
              <a:off x="5833750" y="2336025"/>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Too weak to make reference</a:t>
              </a:r>
              <a:endParaRPr sz="1100">
                <a:latin typeface="Open Sans"/>
                <a:ea typeface="Open Sans"/>
                <a:cs typeface="Open Sans"/>
                <a:sym typeface="Open Sans"/>
              </a:endParaRPr>
            </a:p>
          </p:txBody>
        </p:sp>
        <p:sp>
          <p:nvSpPr>
            <p:cNvPr id="140" name="Google Shape;140;p22"/>
            <p:cNvSpPr/>
            <p:nvPr/>
          </p:nvSpPr>
          <p:spPr>
            <a:xfrm>
              <a:off x="5720525" y="1998675"/>
              <a:ext cx="113100" cy="267300"/>
            </a:xfrm>
            <a:prstGeom prst="rightBrace">
              <a:avLst>
                <a:gd fmla="val 50000" name="adj1"/>
                <a:gd fmla="val 50000" name="adj2"/>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4CCCC"/>
                </a:solidFill>
              </a:endParaRPr>
            </a:p>
          </p:txBody>
        </p:sp>
        <p:sp>
          <p:nvSpPr>
            <p:cNvPr id="141" name="Google Shape;141;p22"/>
            <p:cNvSpPr txBox="1"/>
            <p:nvPr/>
          </p:nvSpPr>
          <p:spPr>
            <a:xfrm>
              <a:off x="5833750" y="1998675"/>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A9999"/>
                  </a:solidFill>
                  <a:latin typeface="Open Sans"/>
                  <a:ea typeface="Open Sans"/>
                  <a:cs typeface="Open Sans"/>
                  <a:sym typeface="Open Sans"/>
                </a:rPr>
                <a:t>Weaker positive relationship</a:t>
              </a:r>
              <a:endParaRPr sz="1100">
                <a:solidFill>
                  <a:srgbClr val="EA9999"/>
                </a:solidFill>
                <a:latin typeface="Open Sans"/>
                <a:ea typeface="Open Sans"/>
                <a:cs typeface="Open Sans"/>
                <a:sym typeface="Open Sans"/>
              </a:endParaRPr>
            </a:p>
          </p:txBody>
        </p:sp>
        <p:sp>
          <p:nvSpPr>
            <p:cNvPr id="142" name="Google Shape;142;p22"/>
            <p:cNvSpPr/>
            <p:nvPr/>
          </p:nvSpPr>
          <p:spPr>
            <a:xfrm>
              <a:off x="5710250" y="1659200"/>
              <a:ext cx="113100" cy="3387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txBox="1"/>
            <p:nvPr/>
          </p:nvSpPr>
          <p:spPr>
            <a:xfrm>
              <a:off x="5833750" y="165155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Open Sans"/>
                  <a:ea typeface="Open Sans"/>
                  <a:cs typeface="Open Sans"/>
                  <a:sym typeface="Open Sans"/>
                </a:rPr>
                <a:t>Stronger</a:t>
              </a:r>
              <a:r>
                <a:rPr lang="en" sz="1100">
                  <a:solidFill>
                    <a:srgbClr val="FF0000"/>
                  </a:solidFill>
                  <a:latin typeface="Open Sans"/>
                  <a:ea typeface="Open Sans"/>
                  <a:cs typeface="Open Sans"/>
                  <a:sym typeface="Open Sans"/>
                </a:rPr>
                <a:t> positive relationship</a:t>
              </a:r>
              <a:endParaRPr sz="1100">
                <a:solidFill>
                  <a:srgbClr val="FF0000"/>
                </a:solidFill>
                <a:latin typeface="Open Sans"/>
                <a:ea typeface="Open Sans"/>
                <a:cs typeface="Open Sans"/>
                <a:sym typeface="Open Sans"/>
              </a:endParaRPr>
            </a:p>
          </p:txBody>
        </p:sp>
        <p:sp>
          <p:nvSpPr>
            <p:cNvPr id="144" name="Google Shape;144;p22"/>
            <p:cNvSpPr txBox="1"/>
            <p:nvPr/>
          </p:nvSpPr>
          <p:spPr>
            <a:xfrm>
              <a:off x="2922475" y="4189800"/>
              <a:ext cx="853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Open Sans"/>
                  <a:ea typeface="Open Sans"/>
                  <a:cs typeface="Open Sans"/>
                  <a:sym typeface="Open Sans"/>
                </a:rPr>
                <a:t>Device Number</a:t>
              </a:r>
              <a:endParaRPr sz="700">
                <a:latin typeface="Open Sans"/>
                <a:ea typeface="Open Sans"/>
                <a:cs typeface="Open Sans"/>
                <a:sym typeface="Open Sans"/>
              </a:endParaRPr>
            </a:p>
          </p:txBody>
        </p:sp>
        <p:sp>
          <p:nvSpPr>
            <p:cNvPr id="145" name="Google Shape;145;p22"/>
            <p:cNvSpPr/>
            <p:nvPr/>
          </p:nvSpPr>
          <p:spPr>
            <a:xfrm>
              <a:off x="5741100" y="2759900"/>
              <a:ext cx="61800" cy="298200"/>
            </a:xfrm>
            <a:prstGeom prst="rightBrace">
              <a:avLst>
                <a:gd fmla="val 50000" name="adj1"/>
                <a:gd fmla="val 50000" name="adj2"/>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nvSpPr>
          <p:spPr>
            <a:xfrm>
              <a:off x="5833750" y="2732000"/>
              <a:ext cx="213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FC5E8"/>
                  </a:solidFill>
                  <a:latin typeface="Open Sans"/>
                  <a:ea typeface="Open Sans"/>
                  <a:cs typeface="Open Sans"/>
                  <a:sym typeface="Open Sans"/>
                </a:rPr>
                <a:t>Weaker negative relationship</a:t>
              </a:r>
              <a:endParaRPr sz="1100">
                <a:solidFill>
                  <a:srgbClr val="9FC5E8"/>
                </a:solidFill>
                <a:latin typeface="Open Sans"/>
                <a:ea typeface="Open Sans"/>
                <a:cs typeface="Open Sans"/>
                <a:sym typeface="Open Sans"/>
              </a:endParaRPr>
            </a:p>
          </p:txBody>
        </p:sp>
        <p:sp>
          <p:nvSpPr>
            <p:cNvPr id="147" name="Google Shape;147;p22"/>
            <p:cNvSpPr/>
            <p:nvPr/>
          </p:nvSpPr>
          <p:spPr>
            <a:xfrm>
              <a:off x="5761675" y="3068525"/>
              <a:ext cx="61800" cy="864000"/>
            </a:xfrm>
            <a:prstGeom prst="rightBrace">
              <a:avLst>
                <a:gd fmla="val 50000" name="adj1"/>
                <a:gd fmla="val 50000" name="adj2"/>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txBox="1"/>
            <p:nvPr/>
          </p:nvSpPr>
          <p:spPr>
            <a:xfrm>
              <a:off x="5833750" y="3341600"/>
              <a:ext cx="235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Open Sans"/>
                  <a:ea typeface="Open Sans"/>
                  <a:cs typeface="Open Sans"/>
                  <a:sym typeface="Open Sans"/>
                </a:rPr>
                <a:t>Stronger</a:t>
              </a:r>
              <a:r>
                <a:rPr lang="en" sz="1100">
                  <a:solidFill>
                    <a:srgbClr val="0000FF"/>
                  </a:solidFill>
                  <a:latin typeface="Open Sans"/>
                  <a:ea typeface="Open Sans"/>
                  <a:cs typeface="Open Sans"/>
                  <a:sym typeface="Open Sans"/>
                </a:rPr>
                <a:t> negative relationship</a:t>
              </a:r>
              <a:endParaRPr sz="1100">
                <a:solidFill>
                  <a:srgbClr val="0000FF"/>
                </a:solidFill>
                <a:latin typeface="Open Sans"/>
                <a:ea typeface="Open Sans"/>
                <a:cs typeface="Open Sans"/>
                <a:sym typeface="Open Sans"/>
              </a:endParaRPr>
            </a:p>
          </p:txBody>
        </p:sp>
      </p:grpSp>
      <p:sp>
        <p:nvSpPr>
          <p:cNvPr id="149" name="Google Shape;149;p22"/>
          <p:cNvSpPr txBox="1"/>
          <p:nvPr>
            <p:ph type="title"/>
          </p:nvPr>
        </p:nvSpPr>
        <p:spPr>
          <a:xfrm>
            <a:off x="311700" y="72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Topic: Relationship between Compressor PSI and Temperature - Zeqi Wang</a:t>
            </a:r>
            <a:endParaRPr sz="2440"/>
          </a:p>
          <a:p>
            <a:pPr indent="0" lvl="0" marL="0" rtl="0" algn="l">
              <a:spcBef>
                <a:spcPts val="0"/>
              </a:spcBef>
              <a:spcAft>
                <a:spcPts val="0"/>
              </a:spcAft>
              <a:buSzPts val="990"/>
              <a:buNone/>
            </a:pPr>
            <a:r>
              <a:t/>
            </a:r>
            <a:endParaRPr sz="2440"/>
          </a:p>
          <a:p>
            <a:pPr indent="0" lvl="0" marL="0" rtl="0" algn="l">
              <a:spcBef>
                <a:spcPts val="0"/>
              </a:spcBef>
              <a:spcAft>
                <a:spcPts val="0"/>
              </a:spcAft>
              <a:buSzPts val="990"/>
              <a:buNone/>
            </a:pPr>
            <a:r>
              <a:t/>
            </a:r>
            <a:endParaRPr sz="244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3">
            <a:hlinkClick r:id="rId3"/>
          </p:cNvPr>
          <p:cNvPicPr preferRelativeResize="0"/>
          <p:nvPr/>
        </p:nvPicPr>
        <p:blipFill rotWithShape="1">
          <a:blip r:embed="rId4">
            <a:alphaModFix/>
          </a:blip>
          <a:srcRect b="0" l="0" r="0" t="11808"/>
          <a:stretch/>
        </p:blipFill>
        <p:spPr>
          <a:xfrm>
            <a:off x="2203613" y="1201525"/>
            <a:ext cx="4033848" cy="2299924"/>
          </a:xfrm>
          <a:prstGeom prst="rect">
            <a:avLst/>
          </a:prstGeom>
          <a:noFill/>
          <a:ln>
            <a:noFill/>
          </a:ln>
        </p:spPr>
      </p:pic>
      <p:sp>
        <p:nvSpPr>
          <p:cNvPr id="155" name="Google Shape;155;p23"/>
          <p:cNvSpPr txBox="1"/>
          <p:nvPr/>
        </p:nvSpPr>
        <p:spPr>
          <a:xfrm>
            <a:off x="2617038" y="779675"/>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Relationship Map (including breaks)</a:t>
            </a:r>
            <a:endParaRPr>
              <a:latin typeface="Open Sans"/>
              <a:ea typeface="Open Sans"/>
              <a:cs typeface="Open Sans"/>
              <a:sym typeface="Open Sans"/>
            </a:endParaRPr>
          </a:p>
        </p:txBody>
      </p:sp>
      <p:pic>
        <p:nvPicPr>
          <p:cNvPr id="156" name="Google Shape;156;p23"/>
          <p:cNvPicPr preferRelativeResize="0"/>
          <p:nvPr/>
        </p:nvPicPr>
        <p:blipFill rotWithShape="1">
          <a:blip r:embed="rId5">
            <a:alphaModFix/>
          </a:blip>
          <a:srcRect b="0" l="0" r="6524" t="0"/>
          <a:stretch/>
        </p:blipFill>
        <p:spPr>
          <a:xfrm>
            <a:off x="2188125" y="4052988"/>
            <a:ext cx="757225" cy="697900"/>
          </a:xfrm>
          <a:prstGeom prst="rect">
            <a:avLst/>
          </a:prstGeom>
          <a:noFill/>
          <a:ln>
            <a:noFill/>
          </a:ln>
        </p:spPr>
      </p:pic>
      <p:pic>
        <p:nvPicPr>
          <p:cNvPr id="157" name="Google Shape;157;p23"/>
          <p:cNvPicPr preferRelativeResize="0"/>
          <p:nvPr/>
        </p:nvPicPr>
        <p:blipFill>
          <a:blip r:embed="rId6">
            <a:alphaModFix/>
          </a:blip>
          <a:stretch>
            <a:fillRect/>
          </a:stretch>
        </p:blipFill>
        <p:spPr>
          <a:xfrm>
            <a:off x="3815500" y="3996900"/>
            <a:ext cx="810075" cy="810075"/>
          </a:xfrm>
          <a:prstGeom prst="rect">
            <a:avLst/>
          </a:prstGeom>
          <a:noFill/>
          <a:ln>
            <a:noFill/>
          </a:ln>
        </p:spPr>
      </p:pic>
      <p:pic>
        <p:nvPicPr>
          <p:cNvPr id="158" name="Google Shape;158;p23"/>
          <p:cNvPicPr preferRelativeResize="0"/>
          <p:nvPr/>
        </p:nvPicPr>
        <p:blipFill>
          <a:blip r:embed="rId7">
            <a:alphaModFix/>
          </a:blip>
          <a:stretch>
            <a:fillRect/>
          </a:stretch>
        </p:blipFill>
        <p:spPr>
          <a:xfrm>
            <a:off x="5495725" y="3980836"/>
            <a:ext cx="757227" cy="770050"/>
          </a:xfrm>
          <a:prstGeom prst="rect">
            <a:avLst/>
          </a:prstGeom>
          <a:noFill/>
          <a:ln>
            <a:noFill/>
          </a:ln>
        </p:spPr>
      </p:pic>
      <p:pic>
        <p:nvPicPr>
          <p:cNvPr id="159" name="Google Shape;159;p23"/>
          <p:cNvPicPr preferRelativeResize="0"/>
          <p:nvPr/>
        </p:nvPicPr>
        <p:blipFill>
          <a:blip r:embed="rId8">
            <a:alphaModFix/>
          </a:blip>
          <a:stretch>
            <a:fillRect/>
          </a:stretch>
        </p:blipFill>
        <p:spPr>
          <a:xfrm>
            <a:off x="7123100" y="4040824"/>
            <a:ext cx="757225" cy="722276"/>
          </a:xfrm>
          <a:prstGeom prst="rect">
            <a:avLst/>
          </a:prstGeom>
          <a:noFill/>
          <a:ln>
            <a:noFill/>
          </a:ln>
        </p:spPr>
      </p:pic>
      <p:pic>
        <p:nvPicPr>
          <p:cNvPr id="160" name="Google Shape;160;p23"/>
          <p:cNvPicPr preferRelativeResize="0"/>
          <p:nvPr/>
        </p:nvPicPr>
        <p:blipFill>
          <a:blip r:embed="rId9">
            <a:alphaModFix/>
          </a:blip>
          <a:stretch>
            <a:fillRect/>
          </a:stretch>
        </p:blipFill>
        <p:spPr>
          <a:xfrm>
            <a:off x="473700" y="4040200"/>
            <a:ext cx="810081" cy="707400"/>
          </a:xfrm>
          <a:prstGeom prst="rect">
            <a:avLst/>
          </a:prstGeom>
          <a:noFill/>
          <a:ln>
            <a:noFill/>
          </a:ln>
        </p:spPr>
      </p:pic>
      <p:sp>
        <p:nvSpPr>
          <p:cNvPr id="161" name="Google Shape;161;p23"/>
          <p:cNvSpPr txBox="1"/>
          <p:nvPr/>
        </p:nvSpPr>
        <p:spPr>
          <a:xfrm>
            <a:off x="1330950" y="4101400"/>
            <a:ext cx="81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0000"/>
                </a:solidFill>
                <a:latin typeface="Open Sans"/>
                <a:ea typeface="Open Sans"/>
                <a:cs typeface="Open Sans"/>
                <a:sym typeface="Open Sans"/>
              </a:rPr>
              <a:t>Strong </a:t>
            </a:r>
            <a:br>
              <a:rPr lang="en" sz="1300">
                <a:solidFill>
                  <a:srgbClr val="FF0000"/>
                </a:solidFill>
                <a:latin typeface="Open Sans"/>
                <a:ea typeface="Open Sans"/>
                <a:cs typeface="Open Sans"/>
                <a:sym typeface="Open Sans"/>
              </a:rPr>
            </a:br>
            <a:r>
              <a:rPr lang="en" sz="1300">
                <a:solidFill>
                  <a:srgbClr val="FF0000"/>
                </a:solidFill>
                <a:latin typeface="Open Sans"/>
                <a:ea typeface="Open Sans"/>
                <a:cs typeface="Open Sans"/>
                <a:sym typeface="Open Sans"/>
              </a:rPr>
              <a:t>Positive</a:t>
            </a:r>
            <a:endParaRPr sz="1300">
              <a:solidFill>
                <a:srgbClr val="FF0000"/>
              </a:solidFill>
              <a:latin typeface="Open Sans"/>
              <a:ea typeface="Open Sans"/>
              <a:cs typeface="Open Sans"/>
              <a:sym typeface="Open Sans"/>
            </a:endParaRPr>
          </a:p>
        </p:txBody>
      </p:sp>
      <p:sp>
        <p:nvSpPr>
          <p:cNvPr id="162" name="Google Shape;162;p23"/>
          <p:cNvSpPr txBox="1"/>
          <p:nvPr/>
        </p:nvSpPr>
        <p:spPr>
          <a:xfrm>
            <a:off x="2945350" y="4109438"/>
            <a:ext cx="81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6A69"/>
                </a:solidFill>
                <a:latin typeface="Open Sans"/>
                <a:ea typeface="Open Sans"/>
                <a:cs typeface="Open Sans"/>
                <a:sym typeface="Open Sans"/>
              </a:rPr>
              <a:t>Weak</a:t>
            </a:r>
            <a:r>
              <a:rPr lang="en" sz="1300">
                <a:solidFill>
                  <a:srgbClr val="FF6A69"/>
                </a:solidFill>
                <a:latin typeface="Open Sans"/>
                <a:ea typeface="Open Sans"/>
                <a:cs typeface="Open Sans"/>
                <a:sym typeface="Open Sans"/>
              </a:rPr>
              <a:t> </a:t>
            </a:r>
            <a:br>
              <a:rPr lang="en" sz="1300">
                <a:solidFill>
                  <a:srgbClr val="FF6A69"/>
                </a:solidFill>
                <a:latin typeface="Open Sans"/>
                <a:ea typeface="Open Sans"/>
                <a:cs typeface="Open Sans"/>
                <a:sym typeface="Open Sans"/>
              </a:rPr>
            </a:br>
            <a:r>
              <a:rPr lang="en" sz="1300">
                <a:solidFill>
                  <a:srgbClr val="FF6A69"/>
                </a:solidFill>
                <a:latin typeface="Open Sans"/>
                <a:ea typeface="Open Sans"/>
                <a:cs typeface="Open Sans"/>
                <a:sym typeface="Open Sans"/>
              </a:rPr>
              <a:t>Positive</a:t>
            </a:r>
            <a:endParaRPr sz="1300">
              <a:solidFill>
                <a:srgbClr val="FF6A69"/>
              </a:solidFill>
              <a:latin typeface="Open Sans"/>
              <a:ea typeface="Open Sans"/>
              <a:cs typeface="Open Sans"/>
              <a:sym typeface="Open Sans"/>
            </a:endParaRPr>
          </a:p>
        </p:txBody>
      </p:sp>
      <p:sp>
        <p:nvSpPr>
          <p:cNvPr id="163" name="Google Shape;163;p23"/>
          <p:cNvSpPr txBox="1"/>
          <p:nvPr/>
        </p:nvSpPr>
        <p:spPr>
          <a:xfrm>
            <a:off x="4625575" y="4109438"/>
            <a:ext cx="903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37A9DC"/>
                </a:solidFill>
                <a:latin typeface="Open Sans"/>
                <a:ea typeface="Open Sans"/>
                <a:cs typeface="Open Sans"/>
                <a:sym typeface="Open Sans"/>
              </a:rPr>
              <a:t>Strong</a:t>
            </a:r>
            <a:endParaRPr sz="1300">
              <a:solidFill>
                <a:srgbClr val="37A9DC"/>
              </a:solidFill>
              <a:latin typeface="Open Sans"/>
              <a:ea typeface="Open Sans"/>
              <a:cs typeface="Open Sans"/>
              <a:sym typeface="Open Sans"/>
            </a:endParaRPr>
          </a:p>
          <a:p>
            <a:pPr indent="0" lvl="0" marL="0" rtl="0" algn="ctr">
              <a:spcBef>
                <a:spcPts val="0"/>
              </a:spcBef>
              <a:spcAft>
                <a:spcPts val="0"/>
              </a:spcAft>
              <a:buNone/>
            </a:pPr>
            <a:r>
              <a:rPr lang="en" sz="1300">
                <a:solidFill>
                  <a:srgbClr val="37A9DC"/>
                </a:solidFill>
                <a:latin typeface="Open Sans"/>
                <a:ea typeface="Open Sans"/>
                <a:cs typeface="Open Sans"/>
                <a:sym typeface="Open Sans"/>
              </a:rPr>
              <a:t>Negative</a:t>
            </a:r>
            <a:endParaRPr sz="1300">
              <a:solidFill>
                <a:srgbClr val="37A9DC"/>
              </a:solidFill>
              <a:latin typeface="Open Sans"/>
              <a:ea typeface="Open Sans"/>
              <a:cs typeface="Open Sans"/>
              <a:sym typeface="Open Sans"/>
            </a:endParaRPr>
          </a:p>
        </p:txBody>
      </p:sp>
      <p:sp>
        <p:nvSpPr>
          <p:cNvPr id="164" name="Google Shape;164;p23"/>
          <p:cNvSpPr txBox="1"/>
          <p:nvPr/>
        </p:nvSpPr>
        <p:spPr>
          <a:xfrm>
            <a:off x="6225775" y="4109438"/>
            <a:ext cx="903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89DBFF"/>
                </a:solidFill>
                <a:latin typeface="Open Sans"/>
                <a:ea typeface="Open Sans"/>
                <a:cs typeface="Open Sans"/>
                <a:sym typeface="Open Sans"/>
              </a:rPr>
              <a:t>Weak</a:t>
            </a:r>
            <a:endParaRPr sz="1300">
              <a:solidFill>
                <a:srgbClr val="89DBFF"/>
              </a:solidFill>
              <a:latin typeface="Open Sans"/>
              <a:ea typeface="Open Sans"/>
              <a:cs typeface="Open Sans"/>
              <a:sym typeface="Open Sans"/>
            </a:endParaRPr>
          </a:p>
          <a:p>
            <a:pPr indent="0" lvl="0" marL="0" rtl="0" algn="ctr">
              <a:spcBef>
                <a:spcPts val="0"/>
              </a:spcBef>
              <a:spcAft>
                <a:spcPts val="0"/>
              </a:spcAft>
              <a:buNone/>
            </a:pPr>
            <a:r>
              <a:rPr lang="en" sz="1300">
                <a:solidFill>
                  <a:srgbClr val="89DBFF"/>
                </a:solidFill>
                <a:latin typeface="Open Sans"/>
                <a:ea typeface="Open Sans"/>
                <a:cs typeface="Open Sans"/>
                <a:sym typeface="Open Sans"/>
              </a:rPr>
              <a:t>Negative</a:t>
            </a:r>
            <a:endParaRPr sz="1300">
              <a:solidFill>
                <a:srgbClr val="89DBFF"/>
              </a:solidFill>
              <a:latin typeface="Open Sans"/>
              <a:ea typeface="Open Sans"/>
              <a:cs typeface="Open Sans"/>
              <a:sym typeface="Open Sans"/>
            </a:endParaRPr>
          </a:p>
        </p:txBody>
      </p:sp>
      <p:sp>
        <p:nvSpPr>
          <p:cNvPr id="165" name="Google Shape;165;p23"/>
          <p:cNvSpPr txBox="1"/>
          <p:nvPr/>
        </p:nvSpPr>
        <p:spPr>
          <a:xfrm>
            <a:off x="7880325" y="4009400"/>
            <a:ext cx="9036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565656"/>
                </a:solidFill>
                <a:latin typeface="Open Sans"/>
                <a:ea typeface="Open Sans"/>
                <a:cs typeface="Open Sans"/>
                <a:sym typeface="Open Sans"/>
              </a:rPr>
              <a:t>Almost</a:t>
            </a:r>
            <a:endParaRPr sz="1300">
              <a:solidFill>
                <a:srgbClr val="565656"/>
              </a:solidFill>
              <a:latin typeface="Open Sans"/>
              <a:ea typeface="Open Sans"/>
              <a:cs typeface="Open Sans"/>
              <a:sym typeface="Open Sans"/>
            </a:endParaRPr>
          </a:p>
          <a:p>
            <a:pPr indent="0" lvl="0" marL="0" rtl="0" algn="ctr">
              <a:spcBef>
                <a:spcPts val="0"/>
              </a:spcBef>
              <a:spcAft>
                <a:spcPts val="0"/>
              </a:spcAft>
              <a:buNone/>
            </a:pPr>
            <a:r>
              <a:rPr lang="en" sz="1300">
                <a:solidFill>
                  <a:srgbClr val="565656"/>
                </a:solidFill>
                <a:latin typeface="Open Sans"/>
                <a:ea typeface="Open Sans"/>
                <a:cs typeface="Open Sans"/>
                <a:sym typeface="Open Sans"/>
              </a:rPr>
              <a:t>No</a:t>
            </a:r>
            <a:endParaRPr sz="1300">
              <a:solidFill>
                <a:srgbClr val="565656"/>
              </a:solidFill>
              <a:latin typeface="Open Sans"/>
              <a:ea typeface="Open Sans"/>
              <a:cs typeface="Open Sans"/>
              <a:sym typeface="Open Sans"/>
            </a:endParaRPr>
          </a:p>
          <a:p>
            <a:pPr indent="0" lvl="0" marL="0" rtl="0" algn="ctr">
              <a:spcBef>
                <a:spcPts val="0"/>
              </a:spcBef>
              <a:spcAft>
                <a:spcPts val="0"/>
              </a:spcAft>
              <a:buNone/>
            </a:pPr>
            <a:r>
              <a:rPr lang="en" sz="1300">
                <a:solidFill>
                  <a:srgbClr val="565656"/>
                </a:solidFill>
                <a:latin typeface="Open Sans"/>
                <a:ea typeface="Open Sans"/>
                <a:cs typeface="Open Sans"/>
                <a:sym typeface="Open Sans"/>
              </a:rPr>
              <a:t>Relation</a:t>
            </a:r>
            <a:endParaRPr sz="1300">
              <a:solidFill>
                <a:srgbClr val="565656"/>
              </a:solidFill>
              <a:latin typeface="Open Sans"/>
              <a:ea typeface="Open Sans"/>
              <a:cs typeface="Open Sans"/>
              <a:sym typeface="Open Sans"/>
            </a:endParaRPr>
          </a:p>
        </p:txBody>
      </p:sp>
      <p:sp>
        <p:nvSpPr>
          <p:cNvPr id="166" name="Google Shape;166;p23"/>
          <p:cNvSpPr txBox="1"/>
          <p:nvPr/>
        </p:nvSpPr>
        <p:spPr>
          <a:xfrm>
            <a:off x="2720088" y="3501450"/>
            <a:ext cx="300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Open Sans"/>
                <a:ea typeface="Open Sans"/>
                <a:cs typeface="Open Sans"/>
                <a:sym typeface="Open Sans"/>
              </a:rPr>
              <a:t>(click the map for more details)</a:t>
            </a:r>
            <a:endParaRPr sz="800">
              <a:latin typeface="Open Sans"/>
              <a:ea typeface="Open Sans"/>
              <a:cs typeface="Open Sans"/>
              <a:sym typeface="Open Sans"/>
            </a:endParaRPr>
          </a:p>
        </p:txBody>
      </p:sp>
      <p:sp>
        <p:nvSpPr>
          <p:cNvPr id="167" name="Google Shape;167;p23"/>
          <p:cNvSpPr txBox="1"/>
          <p:nvPr>
            <p:ph type="title"/>
          </p:nvPr>
        </p:nvSpPr>
        <p:spPr>
          <a:xfrm>
            <a:off x="311700" y="72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Topic: Relationship between Compressor PSI and Temperature - Zeqi Wang</a:t>
            </a:r>
            <a:endParaRPr sz="2440"/>
          </a:p>
          <a:p>
            <a:pPr indent="0" lvl="0" marL="0" rtl="0" algn="l">
              <a:spcBef>
                <a:spcPts val="0"/>
              </a:spcBef>
              <a:spcAft>
                <a:spcPts val="0"/>
              </a:spcAft>
              <a:buSzPts val="990"/>
              <a:buNone/>
            </a:pPr>
            <a:r>
              <a:t/>
            </a:r>
            <a:endParaRPr sz="2440"/>
          </a:p>
          <a:p>
            <a:pPr indent="0" lvl="0" marL="0" rtl="0" algn="l">
              <a:spcBef>
                <a:spcPts val="0"/>
              </a:spcBef>
              <a:spcAft>
                <a:spcPts val="0"/>
              </a:spcAft>
              <a:buSzPts val="990"/>
              <a:buNone/>
            </a:pPr>
            <a:r>
              <a:t/>
            </a:r>
            <a:endParaRPr sz="244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72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Topic: </a:t>
            </a:r>
            <a:r>
              <a:rPr lang="en" sz="2440"/>
              <a:t>Further Analysis - Linear Regression</a:t>
            </a:r>
            <a:r>
              <a:rPr lang="en" sz="2440"/>
              <a:t> - Zeqi Wang</a:t>
            </a:r>
            <a:endParaRPr sz="2440"/>
          </a:p>
          <a:p>
            <a:pPr indent="0" lvl="0" marL="0" rtl="0" algn="l">
              <a:spcBef>
                <a:spcPts val="0"/>
              </a:spcBef>
              <a:spcAft>
                <a:spcPts val="0"/>
              </a:spcAft>
              <a:buSzPts val="990"/>
              <a:buNone/>
            </a:pPr>
            <a:r>
              <a:t/>
            </a:r>
            <a:endParaRPr sz="2440"/>
          </a:p>
          <a:p>
            <a:pPr indent="0" lvl="0" marL="0" rtl="0" algn="l">
              <a:spcBef>
                <a:spcPts val="0"/>
              </a:spcBef>
              <a:spcAft>
                <a:spcPts val="0"/>
              </a:spcAft>
              <a:buSzPts val="990"/>
              <a:buNone/>
            </a:pPr>
            <a:r>
              <a:t/>
            </a:r>
            <a:endParaRPr sz="2440"/>
          </a:p>
        </p:txBody>
      </p:sp>
      <p:pic>
        <p:nvPicPr>
          <p:cNvPr id="173" name="Google Shape;173;p24"/>
          <p:cNvPicPr preferRelativeResize="0"/>
          <p:nvPr/>
        </p:nvPicPr>
        <p:blipFill rotWithShape="1">
          <a:blip r:embed="rId3">
            <a:alphaModFix/>
          </a:blip>
          <a:srcRect b="1390" l="0" r="0" t="1399"/>
          <a:stretch/>
        </p:blipFill>
        <p:spPr>
          <a:xfrm>
            <a:off x="185150" y="779675"/>
            <a:ext cx="4172750" cy="3270850"/>
          </a:xfrm>
          <a:prstGeom prst="rect">
            <a:avLst/>
          </a:prstGeom>
          <a:noFill/>
          <a:ln cap="flat" cmpd="sng" w="12700">
            <a:solidFill>
              <a:srgbClr val="000000"/>
            </a:solidFill>
            <a:prstDash val="solid"/>
            <a:miter lim="8000"/>
            <a:headEnd len="sm" w="sm" type="none"/>
            <a:tailEnd len="sm" w="sm" type="none"/>
          </a:ln>
        </p:spPr>
      </p:pic>
      <p:pic>
        <p:nvPicPr>
          <p:cNvPr id="174" name="Google Shape;174;p24"/>
          <p:cNvPicPr preferRelativeResize="0"/>
          <p:nvPr/>
        </p:nvPicPr>
        <p:blipFill rotWithShape="1">
          <a:blip r:embed="rId4">
            <a:alphaModFix/>
          </a:blip>
          <a:srcRect b="2433" l="0" r="0" t="3235"/>
          <a:stretch/>
        </p:blipFill>
        <p:spPr>
          <a:xfrm>
            <a:off x="4450200" y="779675"/>
            <a:ext cx="4349019" cy="3270850"/>
          </a:xfrm>
          <a:prstGeom prst="rect">
            <a:avLst/>
          </a:prstGeom>
          <a:noFill/>
          <a:ln cap="flat" cmpd="sng" w="12700">
            <a:solidFill>
              <a:srgbClr val="000000"/>
            </a:solidFill>
            <a:prstDash val="solid"/>
            <a:miter lim="8000"/>
            <a:headEnd len="sm" w="sm" type="none"/>
            <a:tailEnd len="sm" w="sm" type="none"/>
          </a:ln>
        </p:spPr>
      </p:pic>
      <p:sp>
        <p:nvSpPr>
          <p:cNvPr id="175" name="Google Shape;175;p24"/>
          <p:cNvSpPr txBox="1"/>
          <p:nvPr/>
        </p:nvSpPr>
        <p:spPr>
          <a:xfrm>
            <a:off x="3271500" y="4585200"/>
            <a:ext cx="2601000" cy="43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t> (For complete graphs, check </a:t>
            </a:r>
            <a:r>
              <a:rPr lang="en" sz="1100" u="sng">
                <a:solidFill>
                  <a:schemeClr val="hlink"/>
                </a:solidFill>
                <a:hlinkClick r:id="rId5"/>
              </a:rPr>
              <a:t>here</a:t>
            </a:r>
            <a:r>
              <a:rPr lang="en" sz="1100"/>
              <a:t>)</a:t>
            </a:r>
            <a:endParaRPr sz="1100"/>
          </a:p>
        </p:txBody>
      </p:sp>
      <p:sp>
        <p:nvSpPr>
          <p:cNvPr id="176" name="Google Shape;176;p24"/>
          <p:cNvSpPr txBox="1"/>
          <p:nvPr/>
        </p:nvSpPr>
        <p:spPr>
          <a:xfrm>
            <a:off x="-13650" y="4215425"/>
            <a:ext cx="4574400" cy="215100"/>
          </a:xfrm>
          <a:prstGeom prst="rect">
            <a:avLst/>
          </a:prstGeom>
          <a:noFill/>
          <a:ln>
            <a:noFill/>
          </a:ln>
        </p:spPr>
        <p:txBody>
          <a:bodyPr anchorCtr="0" anchor="t" bIns="91425" lIns="91425" spcFirstLastPara="1" rIns="91425" wrap="square" tIns="91425">
            <a:spAutoFit/>
          </a:bodyPr>
          <a:lstStyle/>
          <a:p>
            <a:pPr indent="0" lvl="0" marL="0" rtl="0" algn="ctr">
              <a:lnSpc>
                <a:spcPct val="6000"/>
              </a:lnSpc>
              <a:spcBef>
                <a:spcPts val="0"/>
              </a:spcBef>
              <a:spcAft>
                <a:spcPts val="0"/>
              </a:spcAft>
              <a:buNone/>
            </a:pPr>
            <a:r>
              <a:rPr lang="en" sz="1100"/>
              <a:t> (Linear Regression of location BU 685 Common Ave - Whole Dates)</a:t>
            </a:r>
            <a:endParaRPr sz="1100"/>
          </a:p>
          <a:p>
            <a:pPr indent="0" lvl="0" marL="0" rtl="0" algn="ctr">
              <a:lnSpc>
                <a:spcPct val="6000"/>
              </a:lnSpc>
              <a:spcBef>
                <a:spcPts val="0"/>
              </a:spcBef>
              <a:spcAft>
                <a:spcPts val="0"/>
              </a:spcAft>
              <a:buNone/>
            </a:pPr>
            <a:r>
              <a:t/>
            </a:r>
            <a:endParaRPr sz="1100"/>
          </a:p>
          <a:p>
            <a:pPr indent="0" lvl="0" marL="0" rtl="0" algn="l">
              <a:lnSpc>
                <a:spcPct val="6000"/>
              </a:lnSpc>
              <a:spcBef>
                <a:spcPts val="0"/>
              </a:spcBef>
              <a:spcAft>
                <a:spcPts val="0"/>
              </a:spcAft>
              <a:buNone/>
            </a:pPr>
            <a:r>
              <a:t/>
            </a:r>
            <a:endParaRPr sz="1100"/>
          </a:p>
        </p:txBody>
      </p:sp>
      <p:sp>
        <p:nvSpPr>
          <p:cNvPr id="177" name="Google Shape;177;p24"/>
          <p:cNvSpPr txBox="1"/>
          <p:nvPr/>
        </p:nvSpPr>
        <p:spPr>
          <a:xfrm>
            <a:off x="4560863" y="4215400"/>
            <a:ext cx="4127700" cy="204900"/>
          </a:xfrm>
          <a:prstGeom prst="rect">
            <a:avLst/>
          </a:prstGeom>
          <a:noFill/>
          <a:ln>
            <a:noFill/>
          </a:ln>
        </p:spPr>
        <p:txBody>
          <a:bodyPr anchorCtr="0" anchor="t" bIns="91425" lIns="91425" spcFirstLastPara="1" rIns="91425" wrap="square" tIns="91425">
            <a:spAutoFit/>
          </a:bodyPr>
          <a:lstStyle/>
          <a:p>
            <a:pPr indent="0" lvl="0" marL="0" rtl="0" algn="ctr">
              <a:lnSpc>
                <a:spcPct val="6000"/>
              </a:lnSpc>
              <a:spcBef>
                <a:spcPts val="0"/>
              </a:spcBef>
              <a:spcAft>
                <a:spcPts val="0"/>
              </a:spcAft>
              <a:buNone/>
            </a:pPr>
            <a:r>
              <a:rPr lang="en" sz="1100"/>
              <a:t> (Linear Regression of location BU MED - 15 - Whole Dates)</a:t>
            </a:r>
            <a:endParaRPr sz="1100"/>
          </a:p>
          <a:p>
            <a:pPr indent="0" lvl="0" marL="0" rtl="0" algn="l">
              <a:lnSpc>
                <a:spcPct val="6000"/>
              </a:lnSpc>
              <a:spcBef>
                <a:spcPts val="0"/>
              </a:spcBef>
              <a:spcAft>
                <a:spcPts val="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72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Topic: </a:t>
            </a:r>
            <a:r>
              <a:rPr lang="en" sz="2440"/>
              <a:t>Extension idea </a:t>
            </a:r>
            <a:r>
              <a:rPr lang="en" sz="2440"/>
              <a:t>- School Breaks - Zeqi Wang</a:t>
            </a:r>
            <a:endParaRPr sz="2440"/>
          </a:p>
          <a:p>
            <a:pPr indent="0" lvl="0" marL="0" rtl="0" algn="l">
              <a:spcBef>
                <a:spcPts val="0"/>
              </a:spcBef>
              <a:spcAft>
                <a:spcPts val="0"/>
              </a:spcAft>
              <a:buSzPts val="990"/>
              <a:buNone/>
            </a:pPr>
            <a:r>
              <a:t/>
            </a:r>
            <a:endParaRPr sz="2440"/>
          </a:p>
          <a:p>
            <a:pPr indent="0" lvl="0" marL="0" rtl="0" algn="l">
              <a:spcBef>
                <a:spcPts val="0"/>
              </a:spcBef>
              <a:spcAft>
                <a:spcPts val="0"/>
              </a:spcAft>
              <a:buSzPts val="990"/>
              <a:buNone/>
            </a:pPr>
            <a:r>
              <a:t/>
            </a:r>
            <a:endParaRPr sz="2440"/>
          </a:p>
        </p:txBody>
      </p:sp>
      <p:pic>
        <p:nvPicPr>
          <p:cNvPr id="183" name="Google Shape;183;p25"/>
          <p:cNvPicPr preferRelativeResize="0"/>
          <p:nvPr/>
        </p:nvPicPr>
        <p:blipFill>
          <a:blip r:embed="rId3">
            <a:alphaModFix/>
          </a:blip>
          <a:stretch>
            <a:fillRect/>
          </a:stretch>
        </p:blipFill>
        <p:spPr>
          <a:xfrm>
            <a:off x="267750" y="637450"/>
            <a:ext cx="8520600" cy="1687481"/>
          </a:xfrm>
          <a:prstGeom prst="rect">
            <a:avLst/>
          </a:prstGeom>
          <a:noFill/>
          <a:ln>
            <a:noFill/>
          </a:ln>
        </p:spPr>
      </p:pic>
      <p:pic>
        <p:nvPicPr>
          <p:cNvPr id="184" name="Google Shape;184;p25"/>
          <p:cNvPicPr preferRelativeResize="0"/>
          <p:nvPr/>
        </p:nvPicPr>
        <p:blipFill>
          <a:blip r:embed="rId4">
            <a:alphaModFix/>
          </a:blip>
          <a:stretch>
            <a:fillRect/>
          </a:stretch>
        </p:blipFill>
        <p:spPr>
          <a:xfrm>
            <a:off x="438528" y="3091725"/>
            <a:ext cx="8179049" cy="1624375"/>
          </a:xfrm>
          <a:prstGeom prst="rect">
            <a:avLst/>
          </a:prstGeom>
          <a:noFill/>
          <a:ln>
            <a:noFill/>
          </a:ln>
        </p:spPr>
      </p:pic>
      <p:sp>
        <p:nvSpPr>
          <p:cNvPr id="185" name="Google Shape;185;p25"/>
          <p:cNvSpPr txBox="1"/>
          <p:nvPr/>
        </p:nvSpPr>
        <p:spPr>
          <a:xfrm>
            <a:off x="2736900" y="2294000"/>
            <a:ext cx="3670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Without</a:t>
            </a:r>
            <a:r>
              <a:rPr b="1" lang="en">
                <a:latin typeface="Open Sans"/>
                <a:ea typeface="Open Sans"/>
                <a:cs typeface="Open Sans"/>
                <a:sym typeface="Open Sans"/>
              </a:rPr>
              <a:t> breaks</a:t>
            </a:r>
            <a:endParaRPr b="1">
              <a:latin typeface="Open Sans"/>
              <a:ea typeface="Open Sans"/>
              <a:cs typeface="Open Sans"/>
              <a:sym typeface="Open Sans"/>
            </a:endParaRPr>
          </a:p>
          <a:p>
            <a:pPr indent="0" lvl="0" marL="0" rtl="0" algn="ctr">
              <a:spcBef>
                <a:spcPts val="0"/>
              </a:spcBef>
              <a:spcAft>
                <a:spcPts val="0"/>
              </a:spcAft>
              <a:buNone/>
            </a:pPr>
            <a:r>
              <a:rPr b="1" lang="en">
                <a:latin typeface="Open Sans"/>
                <a:ea typeface="Open Sans"/>
                <a:cs typeface="Open Sans"/>
                <a:sym typeface="Open Sans"/>
              </a:rPr>
              <a:t>VS</a:t>
            </a:r>
            <a:endParaRPr b="1">
              <a:latin typeface="Open Sans"/>
              <a:ea typeface="Open Sans"/>
              <a:cs typeface="Open Sans"/>
              <a:sym typeface="Open Sans"/>
            </a:endParaRPr>
          </a:p>
          <a:p>
            <a:pPr indent="0" lvl="0" marL="0" rtl="0" algn="ctr">
              <a:spcBef>
                <a:spcPts val="0"/>
              </a:spcBef>
              <a:spcAft>
                <a:spcPts val="0"/>
              </a:spcAft>
              <a:buNone/>
            </a:pPr>
            <a:r>
              <a:rPr b="1" lang="en">
                <a:latin typeface="Open Sans"/>
                <a:ea typeface="Open Sans"/>
                <a:cs typeface="Open Sans"/>
                <a:sym typeface="Open Sans"/>
              </a:rPr>
              <a:t>Only breaks</a:t>
            </a:r>
            <a:endParaRPr b="1">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311700" y="72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Topic: Extension idea - School Breaks - Zeqi Wang</a:t>
            </a:r>
            <a:endParaRPr sz="2440"/>
          </a:p>
          <a:p>
            <a:pPr indent="0" lvl="0" marL="0" rtl="0" algn="l">
              <a:spcBef>
                <a:spcPts val="0"/>
              </a:spcBef>
              <a:spcAft>
                <a:spcPts val="0"/>
              </a:spcAft>
              <a:buSzPts val="990"/>
              <a:buNone/>
            </a:pPr>
            <a:r>
              <a:t/>
            </a:r>
            <a:endParaRPr sz="2440"/>
          </a:p>
          <a:p>
            <a:pPr indent="0" lvl="0" marL="0" rtl="0" algn="l">
              <a:spcBef>
                <a:spcPts val="0"/>
              </a:spcBef>
              <a:spcAft>
                <a:spcPts val="0"/>
              </a:spcAft>
              <a:buSzPts val="990"/>
              <a:buNone/>
            </a:pPr>
            <a:r>
              <a:t/>
            </a:r>
            <a:endParaRPr sz="2440"/>
          </a:p>
        </p:txBody>
      </p:sp>
      <p:pic>
        <p:nvPicPr>
          <p:cNvPr id="191" name="Google Shape;191;p26"/>
          <p:cNvPicPr preferRelativeResize="0"/>
          <p:nvPr/>
        </p:nvPicPr>
        <p:blipFill>
          <a:blip r:embed="rId3">
            <a:alphaModFix/>
          </a:blip>
          <a:stretch>
            <a:fillRect/>
          </a:stretch>
        </p:blipFill>
        <p:spPr>
          <a:xfrm>
            <a:off x="76025" y="888450"/>
            <a:ext cx="4177826" cy="3183850"/>
          </a:xfrm>
          <a:prstGeom prst="rect">
            <a:avLst/>
          </a:prstGeom>
          <a:noFill/>
          <a:ln>
            <a:noFill/>
          </a:ln>
        </p:spPr>
      </p:pic>
      <p:pic>
        <p:nvPicPr>
          <p:cNvPr id="192" name="Google Shape;192;p26"/>
          <p:cNvPicPr preferRelativeResize="0"/>
          <p:nvPr/>
        </p:nvPicPr>
        <p:blipFill>
          <a:blip r:embed="rId4">
            <a:alphaModFix/>
          </a:blip>
          <a:stretch>
            <a:fillRect/>
          </a:stretch>
        </p:blipFill>
        <p:spPr>
          <a:xfrm>
            <a:off x="4654475" y="892335"/>
            <a:ext cx="4177826" cy="31760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72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Links to all Visuals</a:t>
            </a:r>
            <a:r>
              <a:rPr lang="en" sz="2440"/>
              <a:t> - Zeqi Wang</a:t>
            </a:r>
            <a:endParaRPr sz="2440"/>
          </a:p>
          <a:p>
            <a:pPr indent="0" lvl="0" marL="0" rtl="0" algn="l">
              <a:spcBef>
                <a:spcPts val="0"/>
              </a:spcBef>
              <a:spcAft>
                <a:spcPts val="0"/>
              </a:spcAft>
              <a:buSzPts val="990"/>
              <a:buNone/>
            </a:pPr>
            <a:r>
              <a:t/>
            </a:r>
            <a:endParaRPr sz="2440"/>
          </a:p>
          <a:p>
            <a:pPr indent="0" lvl="0" marL="0" rtl="0" algn="l">
              <a:spcBef>
                <a:spcPts val="0"/>
              </a:spcBef>
              <a:spcAft>
                <a:spcPts val="0"/>
              </a:spcAft>
              <a:buSzPts val="990"/>
              <a:buNone/>
            </a:pPr>
            <a:r>
              <a:t/>
            </a:r>
            <a:endParaRPr sz="2440"/>
          </a:p>
        </p:txBody>
      </p:sp>
      <p:sp>
        <p:nvSpPr>
          <p:cNvPr id="198" name="Google Shape;198;p27"/>
          <p:cNvSpPr txBox="1"/>
          <p:nvPr/>
        </p:nvSpPr>
        <p:spPr>
          <a:xfrm>
            <a:off x="311700" y="886075"/>
            <a:ext cx="8369400" cy="358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For general References:</a:t>
            </a:r>
            <a:endParaRPr/>
          </a:p>
          <a:p>
            <a:pPr indent="-323850" lvl="0" marL="457200" rtl="0" algn="l">
              <a:lnSpc>
                <a:spcPct val="115000"/>
              </a:lnSpc>
              <a:spcBef>
                <a:spcPts val="0"/>
              </a:spcBef>
              <a:spcAft>
                <a:spcPts val="0"/>
              </a:spcAft>
              <a:buSzPts val="1500"/>
              <a:buChar char="-"/>
            </a:pPr>
            <a:r>
              <a:rPr lang="en" sz="1500" u="sng">
                <a:solidFill>
                  <a:srgbClr val="1155CC"/>
                </a:solidFill>
                <a:hlinkClick r:id="rId3">
                  <a:extLst>
                    <a:ext uri="{A12FA001-AC4F-418D-AE19-62706E023703}">
                      <ahyp:hlinkClr val="tx"/>
                    </a:ext>
                  </a:extLst>
                </a:hlinkClick>
              </a:rPr>
              <a:t>Correlation Map for all locations with all days</a:t>
            </a:r>
            <a:endParaRPr sz="1500"/>
          </a:p>
          <a:p>
            <a:pPr indent="0" lvl="0" marL="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lang="en" sz="1500" u="sng">
                <a:solidFill>
                  <a:srgbClr val="1155CC"/>
                </a:solidFill>
                <a:hlinkClick r:id="rId4">
                  <a:extLst>
                    <a:ext uri="{A12FA001-AC4F-418D-AE19-62706E023703}">
                      <ahyp:hlinkClr val="tx"/>
                    </a:ext>
                  </a:extLst>
                </a:hlinkClick>
              </a:rPr>
              <a:t>Correlation Map for all locations without breaks</a:t>
            </a:r>
            <a:endParaRPr sz="1500"/>
          </a:p>
          <a:p>
            <a:pPr indent="0" lvl="0" marL="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lang="en" sz="1500" u="sng">
                <a:solidFill>
                  <a:srgbClr val="1155CC"/>
                </a:solidFill>
                <a:hlinkClick r:id="rId5">
                  <a:extLst>
                    <a:ext uri="{A12FA001-AC4F-418D-AE19-62706E023703}">
                      <ahyp:hlinkClr val="tx"/>
                    </a:ext>
                  </a:extLst>
                </a:hlinkClick>
              </a:rPr>
              <a:t>Correlation Map for all locations with only breaks</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lang="en" sz="1500"/>
              <a:t>More Reliable:</a:t>
            </a:r>
            <a:endParaRPr sz="1500"/>
          </a:p>
          <a:p>
            <a:pPr indent="-323850" lvl="0" marL="457200" rtl="0" algn="l">
              <a:lnSpc>
                <a:spcPct val="115000"/>
              </a:lnSpc>
              <a:spcBef>
                <a:spcPts val="0"/>
              </a:spcBef>
              <a:spcAft>
                <a:spcPts val="0"/>
              </a:spcAft>
              <a:buSzPts val="1500"/>
              <a:buChar char="-"/>
            </a:pPr>
            <a:r>
              <a:rPr lang="en" sz="1500" u="sng">
                <a:solidFill>
                  <a:srgbClr val="1155CC"/>
                </a:solidFill>
                <a:hlinkClick r:id="rId6">
                  <a:extLst>
                    <a:ext uri="{A12FA001-AC4F-418D-AE19-62706E023703}">
                      <ahyp:hlinkClr val="tx"/>
                    </a:ext>
                  </a:extLst>
                </a:hlinkClick>
              </a:rPr>
              <a:t>Linear Regression graphs for all locations with all days</a:t>
            </a:r>
            <a:endParaRPr sz="1500"/>
          </a:p>
          <a:p>
            <a:pPr indent="0" lvl="0" marL="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lang="en" sz="1500" u="sng">
                <a:solidFill>
                  <a:srgbClr val="1155CC"/>
                </a:solidFill>
                <a:hlinkClick r:id="rId7">
                  <a:extLst>
                    <a:ext uri="{A12FA001-AC4F-418D-AE19-62706E023703}">
                      <ahyp:hlinkClr val="tx"/>
                    </a:ext>
                  </a:extLst>
                </a:hlinkClick>
              </a:rPr>
              <a:t>Linear Regression graphs for all locations without breaks</a:t>
            </a:r>
            <a:endParaRPr sz="1500"/>
          </a:p>
          <a:p>
            <a:pPr indent="0" lvl="0" marL="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lang="en" sz="1500" u="sng">
                <a:solidFill>
                  <a:srgbClr val="1155CC"/>
                </a:solidFill>
                <a:hlinkClick r:id="rId8">
                  <a:extLst>
                    <a:ext uri="{A12FA001-AC4F-418D-AE19-62706E023703}">
                      <ahyp:hlinkClr val="tx"/>
                    </a:ext>
                  </a:extLst>
                </a:hlinkClick>
              </a:rPr>
              <a:t>Linear Regression graphs for all locations with only breaks</a:t>
            </a:r>
            <a:endParaRPr sz="18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355350" y="3532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Conclusion</a:t>
            </a:r>
            <a:r>
              <a:rPr lang="en" sz="2440"/>
              <a:t> - Zeqi Wang</a:t>
            </a:r>
            <a:endParaRPr sz="2440"/>
          </a:p>
        </p:txBody>
      </p:sp>
      <p:sp>
        <p:nvSpPr>
          <p:cNvPr id="204" name="Google Shape;204;p28"/>
          <p:cNvSpPr txBox="1"/>
          <p:nvPr/>
        </p:nvSpPr>
        <p:spPr>
          <a:xfrm>
            <a:off x="133500" y="1060650"/>
            <a:ext cx="8877000" cy="3314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300"/>
              <a:t>Does temperature impact waste generation (in terms of Psi)? </a:t>
            </a:r>
            <a:endParaRPr sz="1300"/>
          </a:p>
          <a:p>
            <a:pPr indent="-336550" lvl="0" marL="457200" rtl="0" algn="l">
              <a:lnSpc>
                <a:spcPct val="115000"/>
              </a:lnSpc>
              <a:spcBef>
                <a:spcPts val="0"/>
              </a:spcBef>
              <a:spcAft>
                <a:spcPts val="0"/>
              </a:spcAft>
              <a:buSzPts val="1700"/>
              <a:buChar char="-"/>
            </a:pPr>
            <a:r>
              <a:rPr lang="en" sz="1300"/>
              <a:t>The temperature may not be the reason or the cause for waste generation, but during the analysis, we can find out that temperature and waste generation do have some correlations. </a:t>
            </a:r>
            <a:endParaRPr sz="1300"/>
          </a:p>
          <a:p>
            <a:pPr indent="0" lvl="0" marL="0" rtl="0" algn="l">
              <a:lnSpc>
                <a:spcPct val="115000"/>
              </a:lnSpc>
              <a:spcBef>
                <a:spcPts val="0"/>
              </a:spcBef>
              <a:spcAft>
                <a:spcPts val="0"/>
              </a:spcAft>
              <a:buNone/>
            </a:pPr>
            <a:r>
              <a:t/>
            </a:r>
            <a:endParaRPr sz="1300"/>
          </a:p>
          <a:p>
            <a:pPr indent="-336550" lvl="0" marL="457200" rtl="0" algn="l">
              <a:lnSpc>
                <a:spcPct val="115000"/>
              </a:lnSpc>
              <a:spcBef>
                <a:spcPts val="0"/>
              </a:spcBef>
              <a:spcAft>
                <a:spcPts val="0"/>
              </a:spcAft>
              <a:buSzPts val="1700"/>
              <a:buChar char="-"/>
            </a:pPr>
            <a:r>
              <a:rPr b="1" lang="en" sz="1300"/>
              <a:t>Can we use temperature as a predictor of waste generation and service level requirements? </a:t>
            </a:r>
            <a:endParaRPr b="1" sz="1300"/>
          </a:p>
          <a:p>
            <a:pPr indent="-336550" lvl="0" marL="457200" rtl="0" algn="l">
              <a:lnSpc>
                <a:spcPct val="115000"/>
              </a:lnSpc>
              <a:spcBef>
                <a:spcPts val="0"/>
              </a:spcBef>
              <a:spcAft>
                <a:spcPts val="0"/>
              </a:spcAft>
              <a:buSzPts val="1700"/>
              <a:buChar char="-"/>
            </a:pPr>
            <a:r>
              <a:rPr lang="en" sz="1300"/>
              <a:t>Based on dates (All dates, without breaks and only breaks)</a:t>
            </a:r>
            <a:endParaRPr sz="1300"/>
          </a:p>
          <a:p>
            <a:pPr indent="-336550" lvl="0" marL="457200" rtl="0" algn="l">
              <a:lnSpc>
                <a:spcPct val="115000"/>
              </a:lnSpc>
              <a:spcBef>
                <a:spcPts val="0"/>
              </a:spcBef>
              <a:spcAft>
                <a:spcPts val="0"/>
              </a:spcAft>
              <a:buSzPts val="1700"/>
              <a:buChar char="-"/>
            </a:pPr>
            <a:r>
              <a:rPr lang="en" sz="1300"/>
              <a:t>Based on the location type (Academic, Residential, and others)</a:t>
            </a:r>
            <a:endParaRPr sz="1300"/>
          </a:p>
          <a:p>
            <a:pPr indent="-336550" lvl="0" marL="457200" rtl="0" algn="l">
              <a:lnSpc>
                <a:spcPct val="115000"/>
              </a:lnSpc>
              <a:spcBef>
                <a:spcPts val="0"/>
              </a:spcBef>
              <a:spcAft>
                <a:spcPts val="0"/>
              </a:spcAft>
              <a:buSzPts val="1700"/>
              <a:buChar char="-"/>
            </a:pPr>
            <a:r>
              <a:rPr lang="en" sz="1300"/>
              <a:t>During School Opening Days: stronger relationships being found in Academic Areas</a:t>
            </a:r>
            <a:endParaRPr sz="1300"/>
          </a:p>
          <a:p>
            <a:pPr indent="-336550" lvl="0" marL="457200" rtl="0" algn="l">
              <a:lnSpc>
                <a:spcPct val="115000"/>
              </a:lnSpc>
              <a:spcBef>
                <a:spcPts val="0"/>
              </a:spcBef>
              <a:spcAft>
                <a:spcPts val="0"/>
              </a:spcAft>
              <a:buSzPts val="1700"/>
              <a:buChar char="-"/>
            </a:pPr>
            <a:r>
              <a:rPr lang="en" sz="1300"/>
              <a:t>During School Breaks: relationships being found in Residential Areas. </a:t>
            </a:r>
            <a:endParaRPr sz="1300"/>
          </a:p>
          <a:p>
            <a:pPr indent="0" lvl="0" marL="0" rtl="0" algn="l">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Assumptions and limitations</a:t>
            </a:r>
            <a:endParaRPr/>
          </a:p>
        </p:txBody>
      </p:sp>
      <p:sp>
        <p:nvSpPr>
          <p:cNvPr id="210" name="Google Shape;210;p29"/>
          <p:cNvSpPr txBox="1"/>
          <p:nvPr/>
        </p:nvSpPr>
        <p:spPr>
          <a:xfrm>
            <a:off x="6358950" y="1611450"/>
            <a:ext cx="2139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Temperature from different devices are close within </a:t>
            </a:r>
            <a:r>
              <a:rPr lang="en" sz="1100">
                <a:latin typeface="Open Sans"/>
                <a:ea typeface="Open Sans"/>
                <a:cs typeface="Open Sans"/>
                <a:sym typeface="Open Sans"/>
              </a:rPr>
              <a:t>slight</a:t>
            </a:r>
            <a:r>
              <a:rPr lang="en" sz="1100">
                <a:latin typeface="Open Sans"/>
                <a:ea typeface="Open Sans"/>
                <a:cs typeface="Open Sans"/>
                <a:sym typeface="Open Sans"/>
              </a:rPr>
              <a:t> margin</a:t>
            </a:r>
            <a:endParaRPr sz="1100">
              <a:latin typeface="Open Sans"/>
              <a:ea typeface="Open Sans"/>
              <a:cs typeface="Open Sans"/>
              <a:sym typeface="Open Sans"/>
            </a:endParaRPr>
          </a:p>
        </p:txBody>
      </p:sp>
      <p:sp>
        <p:nvSpPr>
          <p:cNvPr id="211" name="Google Shape;211;p29"/>
          <p:cNvSpPr txBox="1"/>
          <p:nvPr/>
        </p:nvSpPr>
        <p:spPr>
          <a:xfrm>
            <a:off x="6358950" y="3253950"/>
            <a:ext cx="2139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Averaged daily temperature from data compared with data from </a:t>
            </a:r>
            <a:r>
              <a:rPr lang="en" sz="1100"/>
              <a:t>National Centers for Environmental Information Climate Data Online</a:t>
            </a:r>
            <a:endParaRPr sz="1100">
              <a:latin typeface="Open Sans"/>
              <a:ea typeface="Open Sans"/>
              <a:cs typeface="Open Sans"/>
              <a:sym typeface="Open Sans"/>
            </a:endParaRPr>
          </a:p>
        </p:txBody>
      </p:sp>
      <p:pic>
        <p:nvPicPr>
          <p:cNvPr id="212" name="Google Shape;212;p29"/>
          <p:cNvPicPr preferRelativeResize="0"/>
          <p:nvPr/>
        </p:nvPicPr>
        <p:blipFill>
          <a:blip r:embed="rId3">
            <a:alphaModFix/>
          </a:blip>
          <a:stretch>
            <a:fillRect/>
          </a:stretch>
        </p:blipFill>
        <p:spPr>
          <a:xfrm>
            <a:off x="152400" y="1066800"/>
            <a:ext cx="5943600" cy="1714500"/>
          </a:xfrm>
          <a:prstGeom prst="rect">
            <a:avLst/>
          </a:prstGeom>
          <a:noFill/>
          <a:ln>
            <a:noFill/>
          </a:ln>
        </p:spPr>
      </p:pic>
      <p:pic>
        <p:nvPicPr>
          <p:cNvPr id="213" name="Google Shape;213;p29"/>
          <p:cNvPicPr preferRelativeResize="0"/>
          <p:nvPr/>
        </p:nvPicPr>
        <p:blipFill>
          <a:blip r:embed="rId4">
            <a:alphaModFix/>
          </a:blip>
          <a:stretch>
            <a:fillRect/>
          </a:stretch>
        </p:blipFill>
        <p:spPr>
          <a:xfrm>
            <a:off x="152400" y="2933700"/>
            <a:ext cx="5943600" cy="171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311700" y="140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 </a:t>
            </a:r>
            <a:r>
              <a:rPr lang="en"/>
              <a:t>analysis</a:t>
            </a:r>
            <a:r>
              <a:rPr lang="en"/>
              <a:t> of most grossing locations</a:t>
            </a:r>
            <a:endParaRPr/>
          </a:p>
        </p:txBody>
      </p:sp>
      <p:pic>
        <p:nvPicPr>
          <p:cNvPr id="219" name="Google Shape;219;p30"/>
          <p:cNvPicPr preferRelativeResize="0"/>
          <p:nvPr/>
        </p:nvPicPr>
        <p:blipFill>
          <a:blip r:embed="rId3">
            <a:alphaModFix/>
          </a:blip>
          <a:stretch>
            <a:fillRect/>
          </a:stretch>
        </p:blipFill>
        <p:spPr>
          <a:xfrm>
            <a:off x="116500" y="722675"/>
            <a:ext cx="5230426" cy="1392175"/>
          </a:xfrm>
          <a:prstGeom prst="rect">
            <a:avLst/>
          </a:prstGeom>
          <a:noFill/>
          <a:ln>
            <a:noFill/>
          </a:ln>
        </p:spPr>
      </p:pic>
      <p:pic>
        <p:nvPicPr>
          <p:cNvPr id="220" name="Google Shape;220;p30"/>
          <p:cNvPicPr preferRelativeResize="0"/>
          <p:nvPr/>
        </p:nvPicPr>
        <p:blipFill>
          <a:blip r:embed="rId4">
            <a:alphaModFix/>
          </a:blip>
          <a:stretch>
            <a:fillRect/>
          </a:stretch>
        </p:blipFill>
        <p:spPr>
          <a:xfrm>
            <a:off x="116500" y="2131625"/>
            <a:ext cx="5230422" cy="1392175"/>
          </a:xfrm>
          <a:prstGeom prst="rect">
            <a:avLst/>
          </a:prstGeom>
          <a:noFill/>
          <a:ln>
            <a:noFill/>
          </a:ln>
        </p:spPr>
      </p:pic>
      <p:sp>
        <p:nvSpPr>
          <p:cNvPr id="221" name="Google Shape;221;p30"/>
          <p:cNvSpPr txBox="1"/>
          <p:nvPr/>
        </p:nvSpPr>
        <p:spPr>
          <a:xfrm>
            <a:off x="2131075" y="2169300"/>
            <a:ext cx="15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Correlation coefficient: </a:t>
            </a:r>
            <a:r>
              <a:rPr b="1" lang="en" sz="1000"/>
              <a:t>-0.17200522527145373</a:t>
            </a:r>
            <a:endParaRPr b="1" sz="1000"/>
          </a:p>
        </p:txBody>
      </p:sp>
      <p:pic>
        <p:nvPicPr>
          <p:cNvPr id="222" name="Google Shape;222;p30"/>
          <p:cNvPicPr preferRelativeResize="0"/>
          <p:nvPr/>
        </p:nvPicPr>
        <p:blipFill>
          <a:blip r:embed="rId5">
            <a:alphaModFix/>
          </a:blip>
          <a:stretch>
            <a:fillRect/>
          </a:stretch>
        </p:blipFill>
        <p:spPr>
          <a:xfrm>
            <a:off x="103325" y="3568025"/>
            <a:ext cx="5230426" cy="1392175"/>
          </a:xfrm>
          <a:prstGeom prst="rect">
            <a:avLst/>
          </a:prstGeom>
          <a:noFill/>
          <a:ln>
            <a:noFill/>
          </a:ln>
        </p:spPr>
      </p:pic>
      <p:sp>
        <p:nvSpPr>
          <p:cNvPr id="223" name="Google Shape;223;p30"/>
          <p:cNvSpPr txBox="1"/>
          <p:nvPr/>
        </p:nvSpPr>
        <p:spPr>
          <a:xfrm>
            <a:off x="2131075" y="3617625"/>
            <a:ext cx="15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Correlation coefficient: </a:t>
            </a:r>
            <a:r>
              <a:rPr b="1" lang="en" sz="1000"/>
              <a:t>0.03485458343604092</a:t>
            </a:r>
            <a:endParaRPr b="1" sz="1000"/>
          </a:p>
        </p:txBody>
      </p:sp>
      <p:sp>
        <p:nvSpPr>
          <p:cNvPr id="224" name="Google Shape;224;p30"/>
          <p:cNvSpPr txBox="1"/>
          <p:nvPr/>
        </p:nvSpPr>
        <p:spPr>
          <a:xfrm>
            <a:off x="2131075" y="770575"/>
            <a:ext cx="15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Correlation coefficient: </a:t>
            </a:r>
            <a:r>
              <a:rPr b="1" lang="en" sz="1000"/>
              <a:t>0.11893668357161091</a:t>
            </a:r>
            <a:endParaRPr b="1" sz="1000"/>
          </a:p>
        </p:txBody>
      </p:sp>
      <p:sp>
        <p:nvSpPr>
          <p:cNvPr id="225" name="Google Shape;225;p30"/>
          <p:cNvSpPr txBox="1"/>
          <p:nvPr/>
        </p:nvSpPr>
        <p:spPr>
          <a:xfrm>
            <a:off x="5906525" y="2048400"/>
            <a:ext cx="2612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According to our findings there is very weak correlation between the average daily weather and the weight of produced trash </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311700" y="140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istinguishing between compactions and waste pickups </a:t>
            </a:r>
            <a:endParaRPr/>
          </a:p>
        </p:txBody>
      </p:sp>
      <p:pic>
        <p:nvPicPr>
          <p:cNvPr id="231" name="Google Shape;231;p31"/>
          <p:cNvPicPr preferRelativeResize="0"/>
          <p:nvPr/>
        </p:nvPicPr>
        <p:blipFill>
          <a:blip r:embed="rId3">
            <a:alphaModFix/>
          </a:blip>
          <a:stretch>
            <a:fillRect/>
          </a:stretch>
        </p:blipFill>
        <p:spPr>
          <a:xfrm>
            <a:off x="152400" y="847625"/>
            <a:ext cx="5466476" cy="2339025"/>
          </a:xfrm>
          <a:prstGeom prst="rect">
            <a:avLst/>
          </a:prstGeom>
          <a:noFill/>
          <a:ln>
            <a:noFill/>
          </a:ln>
        </p:spPr>
      </p:pic>
      <p:pic>
        <p:nvPicPr>
          <p:cNvPr id="232" name="Google Shape;232;p31"/>
          <p:cNvPicPr preferRelativeResize="0"/>
          <p:nvPr/>
        </p:nvPicPr>
        <p:blipFill>
          <a:blip r:embed="rId4">
            <a:alphaModFix/>
          </a:blip>
          <a:stretch>
            <a:fillRect/>
          </a:stretch>
        </p:blipFill>
        <p:spPr>
          <a:xfrm>
            <a:off x="152400" y="3004625"/>
            <a:ext cx="5466476" cy="2032412"/>
          </a:xfrm>
          <a:prstGeom prst="rect">
            <a:avLst/>
          </a:prstGeom>
          <a:noFill/>
          <a:ln>
            <a:noFill/>
          </a:ln>
        </p:spPr>
      </p:pic>
      <p:sp>
        <p:nvSpPr>
          <p:cNvPr id="233" name="Google Shape;233;p31"/>
          <p:cNvSpPr txBox="1"/>
          <p:nvPr/>
        </p:nvSpPr>
        <p:spPr>
          <a:xfrm>
            <a:off x="5904100" y="2066525"/>
            <a:ext cx="30000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T</a:t>
            </a:r>
            <a:r>
              <a:rPr lang="en" sz="1100"/>
              <a:t>he goal of identifying any patterns regarding the frequency of pickups at certain locations and times. I began by examining compactions at different locations:</a:t>
            </a:r>
            <a:endParaRPr/>
          </a:p>
        </p:txBody>
      </p:sp>
      <p:sp>
        <p:nvSpPr>
          <p:cNvPr id="234" name="Google Shape;234;p31"/>
          <p:cNvSpPr txBox="1"/>
          <p:nvPr/>
        </p:nvSpPr>
        <p:spPr>
          <a:xfrm>
            <a:off x="5980450" y="12800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Locations with most </a:t>
            </a:r>
            <a:r>
              <a:rPr lang="en" sz="1100"/>
              <a:t>compactions</a:t>
            </a:r>
            <a:endParaRPr/>
          </a:p>
        </p:txBody>
      </p:sp>
      <p:sp>
        <p:nvSpPr>
          <p:cNvPr id="235" name="Google Shape;235;p31"/>
          <p:cNvSpPr txBox="1"/>
          <p:nvPr/>
        </p:nvSpPr>
        <p:spPr>
          <a:xfrm>
            <a:off x="5980450" y="33030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Warrant</a:t>
            </a:r>
            <a:r>
              <a:rPr lang="en" sz="1100"/>
              <a:t> towers PSI reading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1306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Introduction &amp; </a:t>
            </a:r>
            <a:r>
              <a:rPr lang="en"/>
              <a:t>Motivation</a:t>
            </a:r>
            <a:endParaRPr/>
          </a:p>
          <a:p>
            <a:pPr indent="0" lvl="0" marL="0" rtl="0" algn="l">
              <a:spcBef>
                <a:spcPts val="0"/>
              </a:spcBef>
              <a:spcAft>
                <a:spcPts val="0"/>
              </a:spcAft>
              <a:buNone/>
            </a:pPr>
            <a:r>
              <a:t/>
            </a:r>
            <a:endParaRPr/>
          </a:p>
        </p:txBody>
      </p:sp>
      <p:sp>
        <p:nvSpPr>
          <p:cNvPr id="73" name="Google Shape;73;p14"/>
          <p:cNvSpPr txBox="1"/>
          <p:nvPr>
            <p:ph idx="1" type="body"/>
          </p:nvPr>
        </p:nvSpPr>
        <p:spPr>
          <a:xfrm>
            <a:off x="311700" y="838000"/>
            <a:ext cx="8520600" cy="11202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Support BU Sustainability</a:t>
            </a:r>
            <a:endParaRPr sz="2000"/>
          </a:p>
          <a:p>
            <a:pPr indent="-355600" lvl="0" marL="457200" rtl="0" algn="l">
              <a:spcBef>
                <a:spcPts val="0"/>
              </a:spcBef>
              <a:spcAft>
                <a:spcPts val="0"/>
              </a:spcAft>
              <a:buSzPts val="2000"/>
              <a:buChar char="-"/>
            </a:pPr>
            <a:r>
              <a:rPr lang="en"/>
              <a:t>F</a:t>
            </a:r>
            <a:r>
              <a:rPr lang="en"/>
              <a:t>ind a correlation between weather and waste generation at BU</a:t>
            </a:r>
            <a:endParaRPr/>
          </a:p>
          <a:p>
            <a:pPr indent="-342900" lvl="0" marL="457200" rtl="0" algn="l">
              <a:spcBef>
                <a:spcPts val="0"/>
              </a:spcBef>
              <a:spcAft>
                <a:spcPts val="0"/>
              </a:spcAft>
              <a:buSzPts val="1800"/>
              <a:buChar char="-"/>
            </a:pPr>
            <a:r>
              <a:rPr lang="en"/>
              <a:t>Using Data provided by  Casella and Contelligent</a:t>
            </a:r>
            <a:endParaRPr/>
          </a:p>
        </p:txBody>
      </p:sp>
      <p:pic>
        <p:nvPicPr>
          <p:cNvPr id="74" name="Google Shape;74;p14"/>
          <p:cNvPicPr preferRelativeResize="0"/>
          <p:nvPr/>
        </p:nvPicPr>
        <p:blipFill>
          <a:blip r:embed="rId3">
            <a:alphaModFix/>
          </a:blip>
          <a:stretch>
            <a:fillRect/>
          </a:stretch>
        </p:blipFill>
        <p:spPr>
          <a:xfrm rot="5400000">
            <a:off x="3571938" y="2541570"/>
            <a:ext cx="1561073" cy="1527552"/>
          </a:xfrm>
          <a:prstGeom prst="rect">
            <a:avLst/>
          </a:prstGeom>
          <a:noFill/>
          <a:ln>
            <a:noFill/>
          </a:ln>
        </p:spPr>
      </p:pic>
      <p:pic>
        <p:nvPicPr>
          <p:cNvPr id="75" name="Google Shape;75;p14"/>
          <p:cNvPicPr preferRelativeResize="0"/>
          <p:nvPr/>
        </p:nvPicPr>
        <p:blipFill rotWithShape="1">
          <a:blip r:embed="rId4">
            <a:alphaModFix/>
          </a:blip>
          <a:srcRect b="15294" l="0" r="0" t="1309"/>
          <a:stretch/>
        </p:blipFill>
        <p:spPr>
          <a:xfrm>
            <a:off x="5557825" y="2385950"/>
            <a:ext cx="2845425" cy="1744125"/>
          </a:xfrm>
          <a:prstGeom prst="rect">
            <a:avLst/>
          </a:prstGeom>
          <a:noFill/>
          <a:ln>
            <a:noFill/>
          </a:ln>
        </p:spPr>
      </p:pic>
      <p:pic>
        <p:nvPicPr>
          <p:cNvPr id="76" name="Google Shape;76;p14"/>
          <p:cNvPicPr preferRelativeResize="0"/>
          <p:nvPr/>
        </p:nvPicPr>
        <p:blipFill>
          <a:blip r:embed="rId5">
            <a:alphaModFix/>
          </a:blip>
          <a:stretch>
            <a:fillRect/>
          </a:stretch>
        </p:blipFill>
        <p:spPr>
          <a:xfrm>
            <a:off x="438200" y="2257200"/>
            <a:ext cx="2096302" cy="20963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140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Distinguishing between compactions and waste pickups </a:t>
            </a:r>
            <a:endParaRPr/>
          </a:p>
        </p:txBody>
      </p:sp>
      <p:sp>
        <p:nvSpPr>
          <p:cNvPr id="241" name="Google Shape;241;p32"/>
          <p:cNvSpPr txBox="1"/>
          <p:nvPr/>
        </p:nvSpPr>
        <p:spPr>
          <a:xfrm>
            <a:off x="5980450" y="1280075"/>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Results of smoothing function over 50 neighboring data points to cleanup the data</a:t>
            </a:r>
            <a:endParaRPr/>
          </a:p>
        </p:txBody>
      </p:sp>
      <p:sp>
        <p:nvSpPr>
          <p:cNvPr id="242" name="Google Shape;242;p32"/>
          <p:cNvSpPr txBox="1"/>
          <p:nvPr/>
        </p:nvSpPr>
        <p:spPr>
          <a:xfrm>
            <a:off x="5980450" y="3303050"/>
            <a:ext cx="3000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The results of </a:t>
            </a:r>
            <a:r>
              <a:rPr lang="en" sz="1100"/>
              <a:t>separation</a:t>
            </a:r>
            <a:r>
              <a:rPr lang="en" sz="1100"/>
              <a:t> of compactions with PSI values around 30 - compactions</a:t>
            </a:r>
            <a:endParaRPr sz="1100"/>
          </a:p>
          <a:p>
            <a:pPr indent="0" lvl="0" marL="0" rtl="0" algn="l">
              <a:lnSpc>
                <a:spcPct val="115000"/>
              </a:lnSpc>
              <a:spcBef>
                <a:spcPts val="0"/>
              </a:spcBef>
              <a:spcAft>
                <a:spcPts val="0"/>
              </a:spcAft>
              <a:buNone/>
            </a:pPr>
            <a:r>
              <a:rPr lang="en" sz="1100"/>
              <a:t>PSI values above 200 - pickups</a:t>
            </a:r>
            <a:endParaRPr/>
          </a:p>
        </p:txBody>
      </p:sp>
      <p:pic>
        <p:nvPicPr>
          <p:cNvPr id="243" name="Google Shape;243;p32"/>
          <p:cNvPicPr preferRelativeResize="0"/>
          <p:nvPr/>
        </p:nvPicPr>
        <p:blipFill>
          <a:blip r:embed="rId3">
            <a:alphaModFix/>
          </a:blip>
          <a:stretch>
            <a:fillRect/>
          </a:stretch>
        </p:blipFill>
        <p:spPr>
          <a:xfrm>
            <a:off x="152400" y="1000025"/>
            <a:ext cx="4829499" cy="1795591"/>
          </a:xfrm>
          <a:prstGeom prst="rect">
            <a:avLst/>
          </a:prstGeom>
          <a:noFill/>
          <a:ln>
            <a:noFill/>
          </a:ln>
        </p:spPr>
      </p:pic>
      <p:pic>
        <p:nvPicPr>
          <p:cNvPr id="244" name="Google Shape;244;p32"/>
          <p:cNvPicPr preferRelativeResize="0"/>
          <p:nvPr/>
        </p:nvPicPr>
        <p:blipFill>
          <a:blip r:embed="rId4">
            <a:alphaModFix/>
          </a:blip>
          <a:stretch>
            <a:fillRect/>
          </a:stretch>
        </p:blipFill>
        <p:spPr>
          <a:xfrm>
            <a:off x="152400" y="3110616"/>
            <a:ext cx="4829496" cy="17568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311700" y="140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prediction models</a:t>
            </a:r>
            <a:endParaRPr/>
          </a:p>
        </p:txBody>
      </p:sp>
      <p:sp>
        <p:nvSpPr>
          <p:cNvPr id="250" name="Google Shape;250;p33"/>
          <p:cNvSpPr txBox="1"/>
          <p:nvPr/>
        </p:nvSpPr>
        <p:spPr>
          <a:xfrm>
            <a:off x="5980450" y="12800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251" name="Google Shape;251;p33"/>
          <p:cNvSpPr txBox="1"/>
          <p:nvPr/>
        </p:nvSpPr>
        <p:spPr>
          <a:xfrm>
            <a:off x="5923400" y="1154375"/>
            <a:ext cx="3000000" cy="25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Results of four models: </a:t>
            </a:r>
            <a:endParaRPr sz="1100"/>
          </a:p>
          <a:p>
            <a:pPr indent="0" lvl="0" marL="0" rtl="0" algn="l">
              <a:lnSpc>
                <a:spcPct val="115000"/>
              </a:lnSpc>
              <a:spcBef>
                <a:spcPts val="0"/>
              </a:spcBef>
              <a:spcAft>
                <a:spcPts val="0"/>
              </a:spcAft>
              <a:buNone/>
            </a:pPr>
            <a:r>
              <a:rPr lang="en" sz="1100"/>
              <a:t>Linear Regression,</a:t>
            </a:r>
            <a:endParaRPr sz="1100"/>
          </a:p>
          <a:p>
            <a:pPr indent="0" lvl="0" marL="0" rtl="0" algn="l">
              <a:lnSpc>
                <a:spcPct val="115000"/>
              </a:lnSpc>
              <a:spcBef>
                <a:spcPts val="0"/>
              </a:spcBef>
              <a:spcAft>
                <a:spcPts val="0"/>
              </a:spcAft>
              <a:buNone/>
            </a:pPr>
            <a:r>
              <a:rPr lang="en" sz="1100"/>
              <a:t>Decision Trees, </a:t>
            </a:r>
            <a:endParaRPr sz="1100"/>
          </a:p>
          <a:p>
            <a:pPr indent="0" lvl="0" marL="0" rtl="0" algn="l">
              <a:lnSpc>
                <a:spcPct val="115000"/>
              </a:lnSpc>
              <a:spcBef>
                <a:spcPts val="0"/>
              </a:spcBef>
              <a:spcAft>
                <a:spcPts val="0"/>
              </a:spcAft>
              <a:buNone/>
            </a:pPr>
            <a:r>
              <a:rPr lang="en" sz="1100"/>
              <a:t>Support Vector Machine (SVM) </a:t>
            </a:r>
            <a:endParaRPr sz="1100"/>
          </a:p>
          <a:p>
            <a:pPr indent="0" lvl="0" marL="0" rtl="0" algn="l">
              <a:lnSpc>
                <a:spcPct val="115000"/>
              </a:lnSpc>
              <a:spcBef>
                <a:spcPts val="0"/>
              </a:spcBef>
              <a:spcAft>
                <a:spcPts val="0"/>
              </a:spcAft>
              <a:buNone/>
            </a:pPr>
            <a:r>
              <a:rPr lang="en" sz="1100"/>
              <a:t>MLP neural network </a:t>
            </a:r>
            <a:endParaRPr sz="1100"/>
          </a:p>
          <a:p>
            <a:pPr indent="0" lvl="0" marL="0" rtl="0" algn="l">
              <a:lnSpc>
                <a:spcPct val="115000"/>
              </a:lnSpc>
              <a:spcBef>
                <a:spcPts val="0"/>
              </a:spcBef>
              <a:spcAft>
                <a:spcPts val="0"/>
              </a:spcAft>
              <a:buNone/>
            </a:pPr>
            <a:r>
              <a:rPr lang="en" sz="1100"/>
              <a:t>models to evaluate their performance and identify any predictive correlation between them.</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Data s</a:t>
            </a:r>
            <a:r>
              <a:rPr lang="en" sz="1100"/>
              <a:t>plit in training and testing sets using an 80/20 split.</a:t>
            </a:r>
            <a:endParaRPr sz="1100"/>
          </a:p>
          <a:p>
            <a:pPr indent="0" lvl="0" marL="0" rtl="0" algn="l">
              <a:lnSpc>
                <a:spcPct val="115000"/>
              </a:lnSpc>
              <a:spcBef>
                <a:spcPts val="0"/>
              </a:spcBef>
              <a:spcAft>
                <a:spcPts val="0"/>
              </a:spcAft>
              <a:buNone/>
            </a:pPr>
            <a:r>
              <a:t/>
            </a:r>
            <a:endParaRPr/>
          </a:p>
        </p:txBody>
      </p:sp>
      <p:pic>
        <p:nvPicPr>
          <p:cNvPr id="252" name="Google Shape;252;p33"/>
          <p:cNvPicPr preferRelativeResize="0"/>
          <p:nvPr/>
        </p:nvPicPr>
        <p:blipFill>
          <a:blip r:embed="rId3">
            <a:alphaModFix/>
          </a:blip>
          <a:stretch>
            <a:fillRect/>
          </a:stretch>
        </p:blipFill>
        <p:spPr>
          <a:xfrm>
            <a:off x="152400" y="1000025"/>
            <a:ext cx="5675648" cy="349739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type="title"/>
          </p:nvPr>
        </p:nvSpPr>
        <p:spPr>
          <a:xfrm>
            <a:off x="311700" y="140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prediction models</a:t>
            </a:r>
            <a:endParaRPr/>
          </a:p>
          <a:p>
            <a:pPr indent="0" lvl="0" marL="0" rtl="0" algn="l">
              <a:spcBef>
                <a:spcPts val="0"/>
              </a:spcBef>
              <a:spcAft>
                <a:spcPts val="0"/>
              </a:spcAft>
              <a:buNone/>
            </a:pPr>
            <a:r>
              <a:t/>
            </a:r>
            <a:endParaRPr/>
          </a:p>
        </p:txBody>
      </p:sp>
      <p:sp>
        <p:nvSpPr>
          <p:cNvPr id="258" name="Google Shape;258;p34"/>
          <p:cNvSpPr txBox="1"/>
          <p:nvPr/>
        </p:nvSpPr>
        <p:spPr>
          <a:xfrm>
            <a:off x="5980450" y="12800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259" name="Google Shape;259;p34"/>
          <p:cNvPicPr preferRelativeResize="0"/>
          <p:nvPr/>
        </p:nvPicPr>
        <p:blipFill>
          <a:blip r:embed="rId3">
            <a:alphaModFix/>
          </a:blip>
          <a:stretch>
            <a:fillRect/>
          </a:stretch>
        </p:blipFill>
        <p:spPr>
          <a:xfrm>
            <a:off x="152400" y="1000025"/>
            <a:ext cx="8828051" cy="37324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data - Akshad Ramnath</a:t>
            </a:r>
            <a:endParaRPr/>
          </a:p>
        </p:txBody>
      </p:sp>
      <p:sp>
        <p:nvSpPr>
          <p:cNvPr id="265" name="Google Shape;265;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6858000" rtl="0" algn="l">
              <a:spcBef>
                <a:spcPts val="0"/>
              </a:spcBef>
              <a:spcAft>
                <a:spcPts val="0"/>
              </a:spcAft>
              <a:buClr>
                <a:srgbClr val="000000"/>
              </a:buClr>
              <a:buSzPts val="1400"/>
              <a:buChar char="●"/>
            </a:pPr>
            <a:r>
              <a:rPr lang="en" sz="1400">
                <a:solidFill>
                  <a:srgbClr val="000000"/>
                </a:solidFill>
              </a:rPr>
              <a:t>Pe</a:t>
            </a:r>
            <a:r>
              <a:rPr lang="en" sz="1400">
                <a:solidFill>
                  <a:srgbClr val="000000"/>
                </a:solidFill>
              </a:rPr>
              <a:t>rfor</a:t>
            </a:r>
            <a:r>
              <a:rPr lang="en" sz="1400">
                <a:solidFill>
                  <a:srgbClr val="000000"/>
                </a:solidFill>
              </a:rPr>
              <a:t>med ba</a:t>
            </a:r>
            <a:r>
              <a:rPr lang="en" sz="1400">
                <a:solidFill>
                  <a:srgbClr val="000000"/>
                </a:solidFill>
              </a:rPr>
              <a:t>s</a:t>
            </a:r>
            <a:r>
              <a:rPr lang="en" sz="1400">
                <a:solidFill>
                  <a:srgbClr val="000000"/>
                </a:solidFill>
              </a:rPr>
              <a:t>ic cleanup</a:t>
            </a:r>
            <a:endParaRPr sz="1400">
              <a:solidFill>
                <a:srgbClr val="000000"/>
              </a:solidFill>
            </a:endParaRPr>
          </a:p>
          <a:p>
            <a:pPr indent="-317500" lvl="0" marL="6858000" rtl="0" algn="l">
              <a:spcBef>
                <a:spcPts val="0"/>
              </a:spcBef>
              <a:spcAft>
                <a:spcPts val="0"/>
              </a:spcAft>
              <a:buClr>
                <a:srgbClr val="000000"/>
              </a:buClr>
              <a:buSzPts val="1400"/>
              <a:buChar char="●"/>
            </a:pPr>
            <a:r>
              <a:rPr lang="en" sz="1400">
                <a:solidFill>
                  <a:srgbClr val="000000"/>
                </a:solidFill>
              </a:rPr>
              <a:t>Identified outliers using z-score &gt; 5 and removed them to further help identify patterns.</a:t>
            </a:r>
            <a:endParaRPr sz="1400">
              <a:solidFill>
                <a:srgbClr val="000000"/>
              </a:solidFill>
            </a:endParaRPr>
          </a:p>
          <a:p>
            <a:pPr indent="-317500" lvl="0" marL="6858000" rtl="0" algn="l">
              <a:spcBef>
                <a:spcPts val="0"/>
              </a:spcBef>
              <a:spcAft>
                <a:spcPts val="0"/>
              </a:spcAft>
              <a:buClr>
                <a:srgbClr val="000000"/>
              </a:buClr>
              <a:buSzPts val="1400"/>
              <a:buChar char="●"/>
            </a:pPr>
            <a:r>
              <a:rPr lang="en" sz="1400">
                <a:solidFill>
                  <a:srgbClr val="000000"/>
                </a:solidFill>
              </a:rPr>
              <a:t>Plotted a scatterplot on the filtered data</a:t>
            </a:r>
            <a:endParaRPr sz="1400">
              <a:solidFill>
                <a:srgbClr val="000000"/>
              </a:solidFill>
            </a:endParaRPr>
          </a:p>
          <a:p>
            <a:pPr indent="0" lvl="0" marL="6858000" rtl="0" algn="l">
              <a:spcBef>
                <a:spcPts val="1200"/>
              </a:spcBef>
              <a:spcAft>
                <a:spcPts val="1200"/>
              </a:spcAft>
              <a:buNone/>
            </a:pPr>
            <a:r>
              <a:t/>
            </a:r>
            <a:endParaRPr sz="1200"/>
          </a:p>
        </p:txBody>
      </p:sp>
      <p:pic>
        <p:nvPicPr>
          <p:cNvPr id="266" name="Google Shape;266;p35"/>
          <p:cNvPicPr preferRelativeResize="0"/>
          <p:nvPr/>
        </p:nvPicPr>
        <p:blipFill rotWithShape="1">
          <a:blip r:embed="rId3">
            <a:alphaModFix/>
          </a:blip>
          <a:srcRect b="3855" l="0" r="19523" t="0"/>
          <a:stretch/>
        </p:blipFill>
        <p:spPr>
          <a:xfrm>
            <a:off x="260325" y="1266325"/>
            <a:ext cx="6245000" cy="3735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(OLS) - Akshad Ramnath</a:t>
            </a:r>
            <a:endParaRPr/>
          </a:p>
        </p:txBody>
      </p:sp>
      <p:pic>
        <p:nvPicPr>
          <p:cNvPr id="272" name="Google Shape;272;p36"/>
          <p:cNvPicPr preferRelativeResize="0"/>
          <p:nvPr/>
        </p:nvPicPr>
        <p:blipFill rotWithShape="1">
          <a:blip r:embed="rId3">
            <a:alphaModFix/>
          </a:blip>
          <a:srcRect b="10738" l="0" r="20401" t="0"/>
          <a:stretch/>
        </p:blipFill>
        <p:spPr>
          <a:xfrm>
            <a:off x="35975" y="1266325"/>
            <a:ext cx="6109774" cy="3463525"/>
          </a:xfrm>
          <a:prstGeom prst="rect">
            <a:avLst/>
          </a:prstGeom>
          <a:noFill/>
          <a:ln>
            <a:noFill/>
          </a:ln>
        </p:spPr>
      </p:pic>
      <p:sp>
        <p:nvSpPr>
          <p:cNvPr id="273" name="Google Shape;273;p36"/>
          <p:cNvSpPr txBox="1"/>
          <p:nvPr/>
        </p:nvSpPr>
        <p:spPr>
          <a:xfrm>
            <a:off x="6303475" y="1393775"/>
            <a:ext cx="2528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Performed ordinary least squares on the filtered data</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The coefficient value is positive indicating a positive relationship between psi and temperature</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Non-linear Regression - Akshad Ramnath</a:t>
            </a:r>
            <a:endParaRPr/>
          </a:p>
        </p:txBody>
      </p:sp>
      <p:sp>
        <p:nvSpPr>
          <p:cNvPr id="279" name="Google Shape;279;p37"/>
          <p:cNvSpPr txBox="1"/>
          <p:nvPr>
            <p:ph idx="1" type="body"/>
          </p:nvPr>
        </p:nvSpPr>
        <p:spPr>
          <a:xfrm>
            <a:off x="6492325" y="1204950"/>
            <a:ext cx="2340000" cy="3364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Char char="●"/>
            </a:pPr>
            <a:r>
              <a:rPr lang="en" sz="1400">
                <a:solidFill>
                  <a:srgbClr val="000000"/>
                </a:solidFill>
              </a:rPr>
              <a:t>Performed polynomial regression (see next slide for scatterplot).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The R-squared value is very close to 0 indicating a weak relationship</a:t>
            </a:r>
            <a:endParaRPr sz="1400">
              <a:solidFill>
                <a:srgbClr val="000000"/>
              </a:solidFill>
            </a:endParaRPr>
          </a:p>
        </p:txBody>
      </p:sp>
      <p:pic>
        <p:nvPicPr>
          <p:cNvPr id="280" name="Google Shape;280;p37"/>
          <p:cNvPicPr preferRelativeResize="0"/>
          <p:nvPr/>
        </p:nvPicPr>
        <p:blipFill rotWithShape="1">
          <a:blip r:embed="rId3">
            <a:alphaModFix/>
          </a:blip>
          <a:srcRect b="12296" l="0" r="18314" t="0"/>
          <a:stretch/>
        </p:blipFill>
        <p:spPr>
          <a:xfrm>
            <a:off x="152400" y="1204950"/>
            <a:ext cx="6214025" cy="3650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Polynomial Regression - Akshad Ramnath</a:t>
            </a:r>
            <a:endParaRPr/>
          </a:p>
        </p:txBody>
      </p:sp>
      <p:pic>
        <p:nvPicPr>
          <p:cNvPr id="286" name="Google Shape;286;p38"/>
          <p:cNvPicPr preferRelativeResize="0"/>
          <p:nvPr/>
        </p:nvPicPr>
        <p:blipFill rotWithShape="1">
          <a:blip r:embed="rId3">
            <a:alphaModFix/>
          </a:blip>
          <a:srcRect b="0" l="0" r="18140" t="0"/>
          <a:stretch/>
        </p:blipFill>
        <p:spPr>
          <a:xfrm>
            <a:off x="745875" y="1195475"/>
            <a:ext cx="6016224" cy="385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p:txBody>
      </p:sp>
      <p:sp>
        <p:nvSpPr>
          <p:cNvPr id="292" name="Google Shape;292;p39"/>
          <p:cNvSpPr txBox="1"/>
          <p:nvPr>
            <p:ph idx="1" type="body"/>
          </p:nvPr>
        </p:nvSpPr>
        <p:spPr>
          <a:xfrm>
            <a:off x="5707600" y="1266325"/>
            <a:ext cx="31248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500">
                <a:solidFill>
                  <a:srgbClr val="000000"/>
                </a:solidFill>
                <a:latin typeface="PT Sans Narrow"/>
                <a:ea typeface="PT Sans Narrow"/>
                <a:cs typeface="PT Sans Narrow"/>
                <a:sym typeface="PT Sans Narrow"/>
              </a:rPr>
              <a:t>The major benefit of heatmap visualization is that it enables data to be presented visually which allows us to easily consume information and make more sense of it.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rPr lang="en" sz="1500">
                <a:solidFill>
                  <a:srgbClr val="000000"/>
                </a:solidFill>
                <a:latin typeface="PT Sans Narrow"/>
                <a:ea typeface="PT Sans Narrow"/>
                <a:cs typeface="PT Sans Narrow"/>
                <a:sym typeface="PT Sans Narrow"/>
              </a:rPr>
              <a:t>Color of the graph can quickly give a sense of the density. Where the darker the red, the greater the density. </a:t>
            </a:r>
            <a:endParaRPr sz="15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21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2100">
              <a:solidFill>
                <a:srgbClr val="000000"/>
              </a:solidFill>
              <a:latin typeface="PT Sans Narrow"/>
              <a:ea typeface="PT Sans Narrow"/>
              <a:cs typeface="PT Sans Narrow"/>
              <a:sym typeface="PT Sans Narrow"/>
            </a:endParaRPr>
          </a:p>
          <a:p>
            <a:pPr indent="0" lvl="0" marL="0" rtl="0" algn="l">
              <a:spcBef>
                <a:spcPts val="0"/>
              </a:spcBef>
              <a:spcAft>
                <a:spcPts val="1200"/>
              </a:spcAft>
              <a:buNone/>
            </a:pPr>
            <a:r>
              <a:t/>
            </a:r>
            <a:endParaRPr sz="1500"/>
          </a:p>
        </p:txBody>
      </p:sp>
      <p:pic>
        <p:nvPicPr>
          <p:cNvPr id="293" name="Google Shape;293;p39"/>
          <p:cNvPicPr preferRelativeResize="0"/>
          <p:nvPr/>
        </p:nvPicPr>
        <p:blipFill>
          <a:blip r:embed="rId3">
            <a:alphaModFix/>
          </a:blip>
          <a:stretch>
            <a:fillRect/>
          </a:stretch>
        </p:blipFill>
        <p:spPr>
          <a:xfrm>
            <a:off x="489300" y="1342600"/>
            <a:ext cx="4933898" cy="3045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p:txBody>
      </p:sp>
      <p:pic>
        <p:nvPicPr>
          <p:cNvPr id="299" name="Google Shape;299;p40"/>
          <p:cNvPicPr preferRelativeResize="0"/>
          <p:nvPr/>
        </p:nvPicPr>
        <p:blipFill>
          <a:blip r:embed="rId3">
            <a:alphaModFix/>
          </a:blip>
          <a:stretch>
            <a:fillRect/>
          </a:stretch>
        </p:blipFill>
        <p:spPr>
          <a:xfrm>
            <a:off x="795875" y="1821700"/>
            <a:ext cx="3102951" cy="2714128"/>
          </a:xfrm>
          <a:prstGeom prst="rect">
            <a:avLst/>
          </a:prstGeom>
          <a:noFill/>
          <a:ln>
            <a:noFill/>
          </a:ln>
        </p:spPr>
      </p:pic>
      <p:pic>
        <p:nvPicPr>
          <p:cNvPr id="300" name="Google Shape;300;p40"/>
          <p:cNvPicPr preferRelativeResize="0"/>
          <p:nvPr/>
        </p:nvPicPr>
        <p:blipFill>
          <a:blip r:embed="rId4">
            <a:alphaModFix/>
          </a:blip>
          <a:stretch>
            <a:fillRect/>
          </a:stretch>
        </p:blipFill>
        <p:spPr>
          <a:xfrm>
            <a:off x="4883474" y="1821700"/>
            <a:ext cx="3102938" cy="2671125"/>
          </a:xfrm>
          <a:prstGeom prst="rect">
            <a:avLst/>
          </a:prstGeom>
          <a:noFill/>
          <a:ln>
            <a:noFill/>
          </a:ln>
        </p:spPr>
      </p:pic>
      <p:sp>
        <p:nvSpPr>
          <p:cNvPr id="301" name="Google Shape;301;p40"/>
          <p:cNvSpPr txBox="1"/>
          <p:nvPr/>
        </p:nvSpPr>
        <p:spPr>
          <a:xfrm>
            <a:off x="691825" y="142150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HeatMap of Trash</a:t>
            </a:r>
            <a:endParaRPr>
              <a:latin typeface="Open Sans"/>
              <a:ea typeface="Open Sans"/>
              <a:cs typeface="Open Sans"/>
              <a:sym typeface="Open Sans"/>
            </a:endParaRPr>
          </a:p>
        </p:txBody>
      </p:sp>
      <p:sp>
        <p:nvSpPr>
          <p:cNvPr id="302" name="Google Shape;302;p40"/>
          <p:cNvSpPr txBox="1"/>
          <p:nvPr/>
        </p:nvSpPr>
        <p:spPr>
          <a:xfrm>
            <a:off x="4883475" y="142150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HeatMap of Recycling</a:t>
            </a: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a:p>
            <a:pPr indent="0" lvl="0" marL="0" rtl="0" algn="l">
              <a:spcBef>
                <a:spcPts val="0"/>
              </a:spcBef>
              <a:spcAft>
                <a:spcPts val="0"/>
              </a:spcAft>
              <a:buNone/>
            </a:pPr>
            <a:r>
              <a:t/>
            </a:r>
            <a:endParaRPr/>
          </a:p>
        </p:txBody>
      </p:sp>
      <p:sp>
        <p:nvSpPr>
          <p:cNvPr id="308" name="Google Shape;308;p41"/>
          <p:cNvSpPr txBox="1"/>
          <p:nvPr>
            <p:ph idx="1" type="body"/>
          </p:nvPr>
        </p:nvSpPr>
        <p:spPr>
          <a:xfrm>
            <a:off x="6193800" y="1803700"/>
            <a:ext cx="2638500" cy="25602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2000">
                <a:solidFill>
                  <a:srgbClr val="000000"/>
                </a:solidFill>
                <a:latin typeface="PT Sans Narrow"/>
                <a:ea typeface="PT Sans Narrow"/>
                <a:cs typeface="PT Sans Narrow"/>
                <a:sym typeface="PT Sans Narrow"/>
              </a:rPr>
              <a:t>From heatmap visualization we can intuitively tell that some sites are the main waste producer like GSU, Towers and Agganis Arena. </a:t>
            </a:r>
            <a:endParaRPr sz="26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2100">
              <a:solidFill>
                <a:srgbClr val="0000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09" name="Google Shape;309;p41"/>
          <p:cNvPicPr preferRelativeResize="0"/>
          <p:nvPr/>
        </p:nvPicPr>
        <p:blipFill>
          <a:blip r:embed="rId3">
            <a:alphaModFix/>
          </a:blip>
          <a:stretch>
            <a:fillRect/>
          </a:stretch>
        </p:blipFill>
        <p:spPr>
          <a:xfrm>
            <a:off x="554425" y="1710263"/>
            <a:ext cx="5307249" cy="2653624"/>
          </a:xfrm>
          <a:prstGeom prst="rect">
            <a:avLst/>
          </a:prstGeom>
          <a:noFill/>
          <a:ln>
            <a:noFill/>
          </a:ln>
        </p:spPr>
      </p:pic>
      <p:sp>
        <p:nvSpPr>
          <p:cNvPr id="310" name="Google Shape;310;p41"/>
          <p:cNvSpPr txBox="1"/>
          <p:nvPr/>
        </p:nvSpPr>
        <p:spPr>
          <a:xfrm>
            <a:off x="1604550" y="123125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T</a:t>
            </a:r>
            <a:r>
              <a:rPr lang="en">
                <a:latin typeface="Open Sans"/>
                <a:ea typeface="Open Sans"/>
                <a:cs typeface="Open Sans"/>
                <a:sym typeface="Open Sans"/>
              </a:rPr>
              <a:t>rash on Charles River Campus</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2926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 of the project</a:t>
            </a:r>
            <a:endParaRPr/>
          </a:p>
        </p:txBody>
      </p:sp>
      <p:sp>
        <p:nvSpPr>
          <p:cNvPr id="82" name="Google Shape;82;p15"/>
          <p:cNvSpPr txBox="1"/>
          <p:nvPr>
            <p:ph idx="1" type="body"/>
          </p:nvPr>
        </p:nvSpPr>
        <p:spPr>
          <a:xfrm>
            <a:off x="311700" y="1113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goal of this project is to see how BU sustainability can potentially improve waste storage location in the case of adverse weather conditions.</a:t>
            </a:r>
            <a:endParaRPr/>
          </a:p>
        </p:txBody>
      </p:sp>
      <p:pic>
        <p:nvPicPr>
          <p:cNvPr id="83" name="Google Shape;83;p15"/>
          <p:cNvPicPr preferRelativeResize="0"/>
          <p:nvPr/>
        </p:nvPicPr>
        <p:blipFill>
          <a:blip r:embed="rId3">
            <a:alphaModFix/>
          </a:blip>
          <a:stretch>
            <a:fillRect/>
          </a:stretch>
        </p:blipFill>
        <p:spPr>
          <a:xfrm>
            <a:off x="3002638" y="1852375"/>
            <a:ext cx="3138725" cy="3138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Analyzation - Baicheng Fang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6" name="Google Shape;316;p42"/>
          <p:cNvSpPr txBox="1"/>
          <p:nvPr>
            <p:ph idx="1" type="body"/>
          </p:nvPr>
        </p:nvSpPr>
        <p:spPr>
          <a:xfrm>
            <a:off x="6253525" y="1513200"/>
            <a:ext cx="2578800" cy="3055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200">
                <a:solidFill>
                  <a:srgbClr val="000000"/>
                </a:solidFill>
                <a:latin typeface="PT Sans Narrow"/>
                <a:ea typeface="PT Sans Narrow"/>
                <a:cs typeface="PT Sans Narrow"/>
                <a:sym typeface="PT Sans Narrow"/>
              </a:rPr>
              <a:t>Unlike the situation of trash, it is interesting that Fenway campus is way better at generating recycling. </a:t>
            </a:r>
            <a:endParaRPr sz="2800">
              <a:solidFill>
                <a:srgbClr val="000000"/>
              </a:solidFill>
              <a:latin typeface="PT Sans Narrow"/>
              <a:ea typeface="PT Sans Narrow"/>
              <a:cs typeface="PT Sans Narrow"/>
              <a:sym typeface="PT Sans Narrow"/>
            </a:endParaRPr>
          </a:p>
          <a:p>
            <a:pPr indent="0" lvl="0" marL="0" rtl="0" algn="l">
              <a:spcBef>
                <a:spcPts val="0"/>
              </a:spcBef>
              <a:spcAft>
                <a:spcPts val="1200"/>
              </a:spcAft>
              <a:buNone/>
            </a:pPr>
            <a:r>
              <a:t/>
            </a:r>
            <a:endParaRPr/>
          </a:p>
        </p:txBody>
      </p:sp>
      <p:pic>
        <p:nvPicPr>
          <p:cNvPr id="317" name="Google Shape;317;p42"/>
          <p:cNvPicPr preferRelativeResize="0"/>
          <p:nvPr/>
        </p:nvPicPr>
        <p:blipFill>
          <a:blip r:embed="rId3">
            <a:alphaModFix/>
          </a:blip>
          <a:stretch>
            <a:fillRect/>
          </a:stretch>
        </p:blipFill>
        <p:spPr>
          <a:xfrm>
            <a:off x="520325" y="1624075"/>
            <a:ext cx="5543924" cy="2875550"/>
          </a:xfrm>
          <a:prstGeom prst="rect">
            <a:avLst/>
          </a:prstGeom>
          <a:noFill/>
          <a:ln>
            <a:noFill/>
          </a:ln>
        </p:spPr>
      </p:pic>
      <p:sp>
        <p:nvSpPr>
          <p:cNvPr id="318" name="Google Shape;318;p42"/>
          <p:cNvSpPr txBox="1"/>
          <p:nvPr/>
        </p:nvSpPr>
        <p:spPr>
          <a:xfrm>
            <a:off x="1604550" y="1231250"/>
            <a:ext cx="32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Recycling</a:t>
            </a:r>
            <a:r>
              <a:rPr lang="en">
                <a:latin typeface="Open Sans"/>
                <a:ea typeface="Open Sans"/>
                <a:cs typeface="Open Sans"/>
                <a:sym typeface="Open Sans"/>
              </a:rPr>
              <a:t> on Charles River Campus</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311700" y="1297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Multi-Linear Analysis - Baicheng Fang</a:t>
            </a:r>
            <a:endParaRPr/>
          </a:p>
          <a:p>
            <a:pPr indent="0" lvl="0" marL="0" rtl="0" algn="l">
              <a:lnSpc>
                <a:spcPct val="115000"/>
              </a:lnSpc>
              <a:spcBef>
                <a:spcPts val="0"/>
              </a:spcBef>
              <a:spcAft>
                <a:spcPts val="1200"/>
              </a:spcAft>
              <a:buNone/>
            </a:pPr>
            <a:r>
              <a:rPr lang="en" sz="1800">
                <a:solidFill>
                  <a:srgbClr val="4A86E8"/>
                </a:solidFill>
                <a:latin typeface="Open Sans"/>
                <a:ea typeface="Open Sans"/>
                <a:cs typeface="Open Sans"/>
                <a:sym typeface="Open Sans"/>
              </a:rPr>
              <a:t>Adding a new Feature—Pressure</a:t>
            </a:r>
            <a:endParaRPr>
              <a:solidFill>
                <a:srgbClr val="4A86E8"/>
              </a:solidFill>
            </a:endParaRPr>
          </a:p>
        </p:txBody>
      </p:sp>
      <p:sp>
        <p:nvSpPr>
          <p:cNvPr id="324" name="Google Shape;324;p43"/>
          <p:cNvSpPr txBox="1"/>
          <p:nvPr>
            <p:ph idx="1" type="body"/>
          </p:nvPr>
        </p:nvSpPr>
        <p:spPr>
          <a:xfrm>
            <a:off x="311700" y="996100"/>
            <a:ext cx="43545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solidFill>
                <a:srgbClr val="FF0000"/>
              </a:solidFill>
            </a:endParaRPr>
          </a:p>
          <a:p>
            <a:pPr indent="0" lvl="0" marL="0" rtl="0" algn="l">
              <a:spcBef>
                <a:spcPts val="1200"/>
              </a:spcBef>
              <a:spcAft>
                <a:spcPts val="0"/>
              </a:spcAft>
              <a:buNone/>
            </a:pPr>
            <a:r>
              <a:rPr lang="en" sz="2200">
                <a:solidFill>
                  <a:srgbClr val="000000"/>
                </a:solidFill>
                <a:latin typeface="PT Sans Narrow"/>
                <a:ea typeface="PT Sans Narrow"/>
                <a:cs typeface="PT Sans Narrow"/>
                <a:sym typeface="PT Sans Narrow"/>
              </a:rPr>
              <a:t>Express gratitude to Zeqi for his assiduous work in pre-processing a substantial volume of pressure data and consolidating it according to the corresponding sites. The resulting dataset encompasses </a:t>
            </a:r>
            <a:r>
              <a:rPr lang="en" sz="2200">
                <a:solidFill>
                  <a:srgbClr val="0000FF"/>
                </a:solidFill>
                <a:latin typeface="PT Sans Narrow"/>
                <a:ea typeface="PT Sans Narrow"/>
                <a:cs typeface="PT Sans Narrow"/>
                <a:sym typeface="PT Sans Narrow"/>
              </a:rPr>
              <a:t>average</a:t>
            </a:r>
            <a:r>
              <a:rPr lang="en" sz="2200">
                <a:solidFill>
                  <a:srgbClr val="000000"/>
                </a:solidFill>
                <a:latin typeface="PT Sans Narrow"/>
                <a:ea typeface="PT Sans Narrow"/>
                <a:cs typeface="PT Sans Narrow"/>
                <a:sym typeface="PT Sans Narrow"/>
              </a:rPr>
              <a:t>, </a:t>
            </a:r>
            <a:r>
              <a:rPr lang="en" sz="2200">
                <a:solidFill>
                  <a:srgbClr val="0000FF"/>
                </a:solidFill>
                <a:latin typeface="PT Sans Narrow"/>
                <a:ea typeface="PT Sans Narrow"/>
                <a:cs typeface="PT Sans Narrow"/>
                <a:sym typeface="PT Sans Narrow"/>
              </a:rPr>
              <a:t>maximum</a:t>
            </a:r>
            <a:r>
              <a:rPr lang="en" sz="2200">
                <a:solidFill>
                  <a:srgbClr val="000000"/>
                </a:solidFill>
                <a:latin typeface="PT Sans Narrow"/>
                <a:ea typeface="PT Sans Narrow"/>
                <a:cs typeface="PT Sans Narrow"/>
                <a:sym typeface="PT Sans Narrow"/>
              </a:rPr>
              <a:t>, and </a:t>
            </a:r>
            <a:r>
              <a:rPr lang="en" sz="2200">
                <a:solidFill>
                  <a:srgbClr val="0000FF"/>
                </a:solidFill>
                <a:latin typeface="PT Sans Narrow"/>
                <a:ea typeface="PT Sans Narrow"/>
                <a:cs typeface="PT Sans Narrow"/>
                <a:sym typeface="PT Sans Narrow"/>
              </a:rPr>
              <a:t>minimum</a:t>
            </a:r>
            <a:r>
              <a:rPr lang="en" sz="2200">
                <a:solidFill>
                  <a:srgbClr val="000000"/>
                </a:solidFill>
                <a:latin typeface="PT Sans Narrow"/>
                <a:ea typeface="PT Sans Narrow"/>
                <a:cs typeface="PT Sans Narrow"/>
                <a:sym typeface="PT Sans Narrow"/>
              </a:rPr>
              <a:t> </a:t>
            </a:r>
            <a:r>
              <a:rPr lang="en" sz="2200">
                <a:solidFill>
                  <a:srgbClr val="FF0000"/>
                </a:solidFill>
                <a:latin typeface="PT Sans Narrow"/>
                <a:ea typeface="PT Sans Narrow"/>
                <a:cs typeface="PT Sans Narrow"/>
                <a:sym typeface="PT Sans Narrow"/>
              </a:rPr>
              <a:t>pressure</a:t>
            </a:r>
            <a:r>
              <a:rPr lang="en" sz="2200">
                <a:solidFill>
                  <a:srgbClr val="000000"/>
                </a:solidFill>
                <a:latin typeface="PT Sans Narrow"/>
                <a:ea typeface="PT Sans Narrow"/>
                <a:cs typeface="PT Sans Narrow"/>
                <a:sym typeface="PT Sans Narrow"/>
              </a:rPr>
              <a:t> values for each location. </a:t>
            </a:r>
            <a:endParaRPr sz="1200">
              <a:solidFill>
                <a:srgbClr val="2A3140"/>
              </a:solidFill>
              <a:highlight>
                <a:srgbClr val="F5F5F6"/>
              </a:highlight>
              <a:latin typeface="Arial"/>
              <a:ea typeface="Arial"/>
              <a:cs typeface="Arial"/>
              <a:sym typeface="Arial"/>
            </a:endParaRPr>
          </a:p>
          <a:p>
            <a:pPr indent="0" lvl="0" marL="0" rtl="0" algn="l">
              <a:spcBef>
                <a:spcPts val="0"/>
              </a:spcBef>
              <a:spcAft>
                <a:spcPts val="1200"/>
              </a:spcAft>
              <a:buNone/>
            </a:pPr>
            <a:r>
              <a:t/>
            </a:r>
            <a:endParaRPr/>
          </a:p>
        </p:txBody>
      </p:sp>
      <p:pic>
        <p:nvPicPr>
          <p:cNvPr id="325" name="Google Shape;325;p43"/>
          <p:cNvPicPr preferRelativeResize="0"/>
          <p:nvPr/>
        </p:nvPicPr>
        <p:blipFill>
          <a:blip r:embed="rId3">
            <a:alphaModFix/>
          </a:blip>
          <a:stretch>
            <a:fillRect/>
          </a:stretch>
        </p:blipFill>
        <p:spPr>
          <a:xfrm>
            <a:off x="5143475" y="996100"/>
            <a:ext cx="3303351" cy="3391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311700" y="147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Multi-Linear Analysis - Baicheng Fang</a:t>
            </a:r>
            <a:endParaRPr/>
          </a:p>
          <a:p>
            <a:pPr indent="0" lvl="0" marL="0" rtl="0" algn="l">
              <a:lnSpc>
                <a:spcPct val="115000"/>
              </a:lnSpc>
              <a:spcBef>
                <a:spcPts val="0"/>
              </a:spcBef>
              <a:spcAft>
                <a:spcPts val="0"/>
              </a:spcAft>
              <a:buNone/>
            </a:pPr>
            <a:r>
              <a:rPr lang="en" sz="1800">
                <a:solidFill>
                  <a:srgbClr val="4A86E8"/>
                </a:solidFill>
                <a:latin typeface="Open Sans"/>
                <a:ea typeface="Open Sans"/>
                <a:cs typeface="Open Sans"/>
                <a:sym typeface="Open Sans"/>
              </a:rPr>
              <a:t>Spearman Correlation Coefficient</a:t>
            </a:r>
            <a:endParaRPr>
              <a:solidFill>
                <a:srgbClr val="4A86E8"/>
              </a:solidFill>
            </a:endParaRPr>
          </a:p>
          <a:p>
            <a:pPr indent="0" lvl="0" marL="0" rtl="0" algn="l">
              <a:spcBef>
                <a:spcPts val="1200"/>
              </a:spcBef>
              <a:spcAft>
                <a:spcPts val="0"/>
              </a:spcAft>
              <a:buNone/>
            </a:pPr>
            <a:r>
              <a:t/>
            </a:r>
            <a:endParaRPr/>
          </a:p>
        </p:txBody>
      </p:sp>
      <p:sp>
        <p:nvSpPr>
          <p:cNvPr id="331" name="Google Shape;331;p44"/>
          <p:cNvSpPr txBox="1"/>
          <p:nvPr>
            <p:ph idx="1" type="body"/>
          </p:nvPr>
        </p:nvSpPr>
        <p:spPr>
          <a:xfrm>
            <a:off x="1169700" y="4505975"/>
            <a:ext cx="6804600" cy="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0000"/>
                </a:solidFill>
                <a:latin typeface="PT Sans Narrow"/>
                <a:ea typeface="PT Sans Narrow"/>
                <a:cs typeface="PT Sans Narrow"/>
                <a:sym typeface="PT Sans Narrow"/>
              </a:rPr>
              <a:t>Key </a:t>
            </a:r>
            <a:r>
              <a:rPr lang="en" sz="2200">
                <a:solidFill>
                  <a:srgbClr val="000000"/>
                </a:solidFill>
                <a:latin typeface="PT Sans Narrow"/>
                <a:ea typeface="PT Sans Narrow"/>
                <a:cs typeface="PT Sans Narrow"/>
                <a:sym typeface="PT Sans Narrow"/>
              </a:rPr>
              <a:t>features</a:t>
            </a:r>
            <a:r>
              <a:rPr lang="en" sz="2200">
                <a:solidFill>
                  <a:srgbClr val="000000"/>
                </a:solidFill>
                <a:latin typeface="PT Sans Narrow"/>
                <a:ea typeface="PT Sans Narrow"/>
                <a:cs typeface="PT Sans Narrow"/>
                <a:sym typeface="PT Sans Narrow"/>
              </a:rPr>
              <a:t> of pressure vary across different sites—Fit accordingly</a:t>
            </a:r>
            <a:endParaRPr sz="2200">
              <a:latin typeface="PT Sans Narrow"/>
              <a:ea typeface="PT Sans Narrow"/>
              <a:cs typeface="PT Sans Narrow"/>
              <a:sym typeface="PT Sans Narrow"/>
            </a:endParaRPr>
          </a:p>
        </p:txBody>
      </p:sp>
      <p:pic>
        <p:nvPicPr>
          <p:cNvPr id="332" name="Google Shape;332;p44"/>
          <p:cNvPicPr preferRelativeResize="0"/>
          <p:nvPr/>
        </p:nvPicPr>
        <p:blipFill>
          <a:blip r:embed="rId3">
            <a:alphaModFix/>
          </a:blip>
          <a:stretch>
            <a:fillRect/>
          </a:stretch>
        </p:blipFill>
        <p:spPr>
          <a:xfrm>
            <a:off x="723350" y="954762"/>
            <a:ext cx="7697301" cy="3614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311700" y="1117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Multi-Linear Analysis - Baicheng Fang</a:t>
            </a:r>
            <a:endParaRPr/>
          </a:p>
          <a:p>
            <a:pPr indent="0" lvl="0" marL="0" rtl="0" algn="l">
              <a:lnSpc>
                <a:spcPct val="115000"/>
              </a:lnSpc>
              <a:spcBef>
                <a:spcPts val="0"/>
              </a:spcBef>
              <a:spcAft>
                <a:spcPts val="1200"/>
              </a:spcAft>
              <a:buNone/>
            </a:pPr>
            <a:r>
              <a:rPr lang="en" sz="1800">
                <a:solidFill>
                  <a:srgbClr val="4A86E8"/>
                </a:solidFill>
                <a:latin typeface="Open Sans"/>
                <a:ea typeface="Open Sans"/>
                <a:cs typeface="Open Sans"/>
                <a:sym typeface="Open Sans"/>
              </a:rPr>
              <a:t>Mse Evaluation</a:t>
            </a:r>
            <a:endParaRPr/>
          </a:p>
        </p:txBody>
      </p:sp>
      <p:sp>
        <p:nvSpPr>
          <p:cNvPr id="338" name="Google Shape;338;p45"/>
          <p:cNvSpPr txBox="1"/>
          <p:nvPr>
            <p:ph idx="1" type="body"/>
          </p:nvPr>
        </p:nvSpPr>
        <p:spPr>
          <a:xfrm>
            <a:off x="311700" y="1266325"/>
            <a:ext cx="3477000" cy="33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 sz="2200">
                <a:solidFill>
                  <a:srgbClr val="000000"/>
                </a:solidFill>
                <a:latin typeface="PT Sans Narrow"/>
                <a:ea typeface="PT Sans Narrow"/>
                <a:cs typeface="PT Sans Narrow"/>
                <a:sym typeface="PT Sans Narrow"/>
              </a:rPr>
              <a:t>Mean Squared Error (MSE) is a metric to evaluate the performance of regression models</a:t>
            </a:r>
            <a:endParaRPr sz="2200">
              <a:solidFill>
                <a:srgbClr val="000000"/>
              </a:solidFill>
              <a:latin typeface="PT Sans Narrow"/>
              <a:ea typeface="PT Sans Narrow"/>
              <a:cs typeface="PT Sans Narrow"/>
              <a:sym typeface="PT Sans Narrow"/>
            </a:endParaRPr>
          </a:p>
          <a:p>
            <a:pPr indent="0" lvl="0" marL="0" rtl="0" algn="l">
              <a:spcBef>
                <a:spcPts val="1200"/>
              </a:spcBef>
              <a:spcAft>
                <a:spcPts val="0"/>
              </a:spcAft>
              <a:buNone/>
            </a:pPr>
            <a:r>
              <a:t/>
            </a:r>
            <a:endParaRPr sz="2200">
              <a:solidFill>
                <a:srgbClr val="000000"/>
              </a:solidFill>
              <a:latin typeface="PT Sans Narrow"/>
              <a:ea typeface="PT Sans Narrow"/>
              <a:cs typeface="PT Sans Narrow"/>
              <a:sym typeface="PT Sans Narrow"/>
            </a:endParaRPr>
          </a:p>
          <a:p>
            <a:pPr indent="0" lvl="0" marL="0" rtl="0" algn="l">
              <a:spcBef>
                <a:spcPts val="1200"/>
              </a:spcBef>
              <a:spcAft>
                <a:spcPts val="0"/>
              </a:spcAft>
              <a:buNone/>
            </a:pPr>
            <a:r>
              <a:rPr lang="en" sz="2200">
                <a:solidFill>
                  <a:srgbClr val="000000"/>
                </a:solidFill>
                <a:latin typeface="PT Sans Narrow"/>
                <a:ea typeface="PT Sans Narrow"/>
                <a:cs typeface="PT Sans Narrow"/>
                <a:sym typeface="PT Sans Narrow"/>
              </a:rPr>
              <a:t>Lower MSE values are indicative of a better model fit, as they suggest that the model's predictions are closer to the actual data points.</a:t>
            </a:r>
            <a:endParaRPr sz="2200">
              <a:solidFill>
                <a:srgbClr val="000000"/>
              </a:solidFill>
              <a:latin typeface="PT Sans Narrow"/>
              <a:ea typeface="PT Sans Narrow"/>
              <a:cs typeface="PT Sans Narrow"/>
              <a:sym typeface="PT Sans Narrow"/>
            </a:endParaRPr>
          </a:p>
          <a:p>
            <a:pPr indent="0" lvl="0" marL="0" rtl="0" algn="l">
              <a:spcBef>
                <a:spcPts val="1200"/>
              </a:spcBef>
              <a:spcAft>
                <a:spcPts val="1200"/>
              </a:spcAft>
              <a:buNone/>
            </a:pPr>
            <a:r>
              <a:t/>
            </a:r>
            <a:endParaRPr sz="2200">
              <a:solidFill>
                <a:srgbClr val="000000"/>
              </a:solidFill>
              <a:latin typeface="PT Sans Narrow"/>
              <a:ea typeface="PT Sans Narrow"/>
              <a:cs typeface="PT Sans Narrow"/>
              <a:sym typeface="PT Sans Narrow"/>
            </a:endParaRPr>
          </a:p>
        </p:txBody>
      </p:sp>
      <p:pic>
        <p:nvPicPr>
          <p:cNvPr id="339" name="Google Shape;339;p45"/>
          <p:cNvPicPr preferRelativeResize="0"/>
          <p:nvPr/>
        </p:nvPicPr>
        <p:blipFill>
          <a:blip r:embed="rId3">
            <a:alphaModFix/>
          </a:blip>
          <a:stretch>
            <a:fillRect/>
          </a:stretch>
        </p:blipFill>
        <p:spPr>
          <a:xfrm>
            <a:off x="3788718" y="758975"/>
            <a:ext cx="5142683" cy="4384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311700" y="1304850"/>
            <a:ext cx="8520600" cy="1538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Thanks</a:t>
            </a:r>
            <a:endParaRPr/>
          </a:p>
        </p:txBody>
      </p:sp>
      <p:sp>
        <p:nvSpPr>
          <p:cNvPr id="345" name="Google Shape;345;p46"/>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6"/>
          <p:cNvPicPr preferRelativeResize="0"/>
          <p:nvPr/>
        </p:nvPicPr>
        <p:blipFill>
          <a:blip r:embed="rId3">
            <a:alphaModFix/>
          </a:blip>
          <a:stretch>
            <a:fillRect/>
          </a:stretch>
        </p:blipFill>
        <p:spPr>
          <a:xfrm>
            <a:off x="1297750" y="904238"/>
            <a:ext cx="2544650" cy="3594324"/>
          </a:xfrm>
          <a:prstGeom prst="rect">
            <a:avLst/>
          </a:prstGeom>
          <a:noFill/>
          <a:ln cap="flat" cmpd="sng" w="9525">
            <a:solidFill>
              <a:srgbClr val="000000"/>
            </a:solidFill>
            <a:prstDash val="solid"/>
            <a:round/>
            <a:headEnd len="sm" w="sm" type="none"/>
            <a:tailEnd len="sm" w="sm" type="none"/>
          </a:ln>
        </p:spPr>
      </p:pic>
      <p:sp>
        <p:nvSpPr>
          <p:cNvPr id="89" name="Google Shape;89;p16"/>
          <p:cNvSpPr txBox="1"/>
          <p:nvPr/>
        </p:nvSpPr>
        <p:spPr>
          <a:xfrm>
            <a:off x="1297750" y="4587750"/>
            <a:ext cx="240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(part of the data)</a:t>
            </a:r>
            <a:endParaRPr>
              <a:latin typeface="Open Sans"/>
              <a:ea typeface="Open Sans"/>
              <a:cs typeface="Open Sans"/>
              <a:sym typeface="Open Sans"/>
            </a:endParaRPr>
          </a:p>
        </p:txBody>
      </p:sp>
      <p:sp>
        <p:nvSpPr>
          <p:cNvPr id="90" name="Google Shape;90;p16"/>
          <p:cNvSpPr txBox="1"/>
          <p:nvPr>
            <p:ph type="title"/>
          </p:nvPr>
        </p:nvSpPr>
        <p:spPr>
          <a:xfrm>
            <a:off x="311700" y="72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Topic: Relationship between Compressor PSI and Temperature - Zeqi Wang</a:t>
            </a:r>
            <a:endParaRPr sz="2440"/>
          </a:p>
          <a:p>
            <a:pPr indent="0" lvl="0" marL="0" rtl="0" algn="l">
              <a:spcBef>
                <a:spcPts val="0"/>
              </a:spcBef>
              <a:spcAft>
                <a:spcPts val="0"/>
              </a:spcAft>
              <a:buSzPts val="990"/>
              <a:buNone/>
            </a:pPr>
            <a:r>
              <a:t/>
            </a:r>
            <a:endParaRPr sz="2440"/>
          </a:p>
          <a:p>
            <a:pPr indent="0" lvl="0" marL="0" rtl="0" algn="l">
              <a:spcBef>
                <a:spcPts val="0"/>
              </a:spcBef>
              <a:spcAft>
                <a:spcPts val="0"/>
              </a:spcAft>
              <a:buSzPts val="990"/>
              <a:buNone/>
            </a:pPr>
            <a:r>
              <a:t/>
            </a:r>
            <a:endParaRPr sz="2440"/>
          </a:p>
        </p:txBody>
      </p:sp>
      <p:pic>
        <p:nvPicPr>
          <p:cNvPr id="91" name="Google Shape;91;p16"/>
          <p:cNvPicPr preferRelativeResize="0"/>
          <p:nvPr/>
        </p:nvPicPr>
        <p:blipFill>
          <a:blip r:embed="rId4">
            <a:alphaModFix/>
          </a:blip>
          <a:stretch>
            <a:fillRect/>
          </a:stretch>
        </p:blipFill>
        <p:spPr>
          <a:xfrm>
            <a:off x="5269925" y="528738"/>
            <a:ext cx="2322139" cy="4059024"/>
          </a:xfrm>
          <a:prstGeom prst="rect">
            <a:avLst/>
          </a:prstGeom>
          <a:noFill/>
          <a:ln>
            <a:noFill/>
          </a:ln>
        </p:spPr>
      </p:pic>
      <p:sp>
        <p:nvSpPr>
          <p:cNvPr id="92" name="Google Shape;92;p16"/>
          <p:cNvSpPr txBox="1"/>
          <p:nvPr/>
        </p:nvSpPr>
        <p:spPr>
          <a:xfrm>
            <a:off x="5229500" y="4587750"/>
            <a:ext cx="240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(Device Locations)</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72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Topic: Relationship between Compressor PSI and Temperature - Zeqi Wang</a:t>
            </a:r>
            <a:endParaRPr sz="2440"/>
          </a:p>
          <a:p>
            <a:pPr indent="0" lvl="0" marL="0" rtl="0" algn="l">
              <a:spcBef>
                <a:spcPts val="0"/>
              </a:spcBef>
              <a:spcAft>
                <a:spcPts val="0"/>
              </a:spcAft>
              <a:buSzPts val="990"/>
              <a:buNone/>
            </a:pPr>
            <a:r>
              <a:t/>
            </a:r>
            <a:endParaRPr sz="2440"/>
          </a:p>
          <a:p>
            <a:pPr indent="0" lvl="0" marL="0" rtl="0" algn="l">
              <a:spcBef>
                <a:spcPts val="0"/>
              </a:spcBef>
              <a:spcAft>
                <a:spcPts val="0"/>
              </a:spcAft>
              <a:buSzPts val="990"/>
              <a:buNone/>
            </a:pPr>
            <a:r>
              <a:t/>
            </a:r>
            <a:endParaRPr sz="2440"/>
          </a:p>
        </p:txBody>
      </p:sp>
      <p:grpSp>
        <p:nvGrpSpPr>
          <p:cNvPr id="98" name="Google Shape;98;p17"/>
          <p:cNvGrpSpPr/>
          <p:nvPr/>
        </p:nvGrpSpPr>
        <p:grpSpPr>
          <a:xfrm>
            <a:off x="1854600" y="1335800"/>
            <a:ext cx="4562475" cy="3019575"/>
            <a:chOff x="1854600" y="1335800"/>
            <a:chExt cx="4562475" cy="3019575"/>
          </a:xfrm>
        </p:grpSpPr>
        <p:sp>
          <p:nvSpPr>
            <p:cNvPr id="99" name="Google Shape;99;p17"/>
            <p:cNvSpPr txBox="1"/>
            <p:nvPr/>
          </p:nvSpPr>
          <p:spPr>
            <a:xfrm>
              <a:off x="2554400" y="3955175"/>
              <a:ext cx="344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(Sample Raw Data of Device 24363)</a:t>
              </a:r>
              <a:endParaRPr>
                <a:latin typeface="Open Sans"/>
                <a:ea typeface="Open Sans"/>
                <a:cs typeface="Open Sans"/>
                <a:sym typeface="Open Sans"/>
              </a:endParaRPr>
            </a:p>
          </p:txBody>
        </p:sp>
        <p:pic>
          <p:nvPicPr>
            <p:cNvPr id="100" name="Google Shape;100;p17"/>
            <p:cNvPicPr preferRelativeResize="0"/>
            <p:nvPr/>
          </p:nvPicPr>
          <p:blipFill>
            <a:blip r:embed="rId3">
              <a:alphaModFix/>
            </a:blip>
            <a:stretch>
              <a:fillRect/>
            </a:stretch>
          </p:blipFill>
          <p:spPr>
            <a:xfrm>
              <a:off x="1854600" y="1335800"/>
              <a:ext cx="4562475" cy="261937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72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Topic: Relationship between Compressor PSI and Temperature - Zeqi Wang</a:t>
            </a:r>
            <a:endParaRPr sz="2440"/>
          </a:p>
          <a:p>
            <a:pPr indent="0" lvl="0" marL="0" rtl="0" algn="l">
              <a:spcBef>
                <a:spcPts val="0"/>
              </a:spcBef>
              <a:spcAft>
                <a:spcPts val="0"/>
              </a:spcAft>
              <a:buSzPts val="990"/>
              <a:buNone/>
            </a:pPr>
            <a:r>
              <a:t/>
            </a:r>
            <a:endParaRPr sz="2440"/>
          </a:p>
          <a:p>
            <a:pPr indent="0" lvl="0" marL="0" rtl="0" algn="l">
              <a:spcBef>
                <a:spcPts val="0"/>
              </a:spcBef>
              <a:spcAft>
                <a:spcPts val="0"/>
              </a:spcAft>
              <a:buSzPts val="990"/>
              <a:buNone/>
            </a:pPr>
            <a:r>
              <a:t/>
            </a:r>
            <a:endParaRPr sz="2440"/>
          </a:p>
        </p:txBody>
      </p:sp>
      <p:pic>
        <p:nvPicPr>
          <p:cNvPr id="106" name="Google Shape;106;p18"/>
          <p:cNvPicPr preferRelativeResize="0"/>
          <p:nvPr/>
        </p:nvPicPr>
        <p:blipFill>
          <a:blip r:embed="rId3">
            <a:alphaModFix/>
          </a:blip>
          <a:stretch>
            <a:fillRect/>
          </a:stretch>
        </p:blipFill>
        <p:spPr>
          <a:xfrm>
            <a:off x="390338" y="928375"/>
            <a:ext cx="8363328" cy="2520225"/>
          </a:xfrm>
          <a:prstGeom prst="rect">
            <a:avLst/>
          </a:prstGeom>
          <a:noFill/>
          <a:ln>
            <a:noFill/>
          </a:ln>
        </p:spPr>
      </p:pic>
      <p:sp>
        <p:nvSpPr>
          <p:cNvPr id="107" name="Google Shape;107;p18"/>
          <p:cNvSpPr txBox="1"/>
          <p:nvPr/>
        </p:nvSpPr>
        <p:spPr>
          <a:xfrm>
            <a:off x="2532575" y="3597300"/>
            <a:ext cx="450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(Processed data sample of Location 140 Bay State)</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72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Topic: Relationship between Compressor PSI and Temperature - Zeqi Wang</a:t>
            </a:r>
            <a:endParaRPr sz="2440"/>
          </a:p>
          <a:p>
            <a:pPr indent="0" lvl="0" marL="0" rtl="0" algn="l">
              <a:spcBef>
                <a:spcPts val="0"/>
              </a:spcBef>
              <a:spcAft>
                <a:spcPts val="0"/>
              </a:spcAft>
              <a:buSzPts val="990"/>
              <a:buNone/>
            </a:pPr>
            <a:r>
              <a:t/>
            </a:r>
            <a:endParaRPr sz="2440"/>
          </a:p>
          <a:p>
            <a:pPr indent="0" lvl="0" marL="0" rtl="0" algn="l">
              <a:spcBef>
                <a:spcPts val="0"/>
              </a:spcBef>
              <a:spcAft>
                <a:spcPts val="0"/>
              </a:spcAft>
              <a:buSzPts val="990"/>
              <a:buNone/>
            </a:pPr>
            <a:r>
              <a:t/>
            </a:r>
            <a:endParaRPr sz="2440"/>
          </a:p>
        </p:txBody>
      </p:sp>
      <p:sp>
        <p:nvSpPr>
          <p:cNvPr id="113" name="Google Shape;113;p19"/>
          <p:cNvSpPr txBox="1"/>
          <p:nvPr/>
        </p:nvSpPr>
        <p:spPr>
          <a:xfrm>
            <a:off x="2030600" y="3477275"/>
            <a:ext cx="53031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(Whole dates line graph of </a:t>
            </a:r>
            <a:endParaRPr>
              <a:latin typeface="Open Sans"/>
              <a:ea typeface="Open Sans"/>
              <a:cs typeface="Open Sans"/>
              <a:sym typeface="Open Sans"/>
            </a:endParaRPr>
          </a:p>
          <a:p>
            <a:pPr indent="0" lvl="0" marL="0" rtl="0" algn="ctr">
              <a:spcBef>
                <a:spcPts val="0"/>
              </a:spcBef>
              <a:spcAft>
                <a:spcPts val="0"/>
              </a:spcAft>
              <a:buNone/>
            </a:pPr>
            <a:r>
              <a:rPr lang="en">
                <a:solidFill>
                  <a:srgbClr val="BF9000"/>
                </a:solidFill>
                <a:latin typeface="Open Sans"/>
                <a:ea typeface="Open Sans"/>
                <a:cs typeface="Open Sans"/>
                <a:sym typeface="Open Sans"/>
              </a:rPr>
              <a:t>Average Temperature Fahrenheit (Yellow) </a:t>
            </a:r>
            <a:endParaRPr>
              <a:solidFill>
                <a:srgbClr val="BF9000"/>
              </a:solidFill>
              <a:latin typeface="Open Sans"/>
              <a:ea typeface="Open Sans"/>
              <a:cs typeface="Open Sans"/>
              <a:sym typeface="Open Sans"/>
            </a:endParaRPr>
          </a:p>
          <a:p>
            <a:pPr indent="0" lvl="0" marL="0" rtl="0" algn="ctr">
              <a:spcBef>
                <a:spcPts val="0"/>
              </a:spcBef>
              <a:spcAft>
                <a:spcPts val="0"/>
              </a:spcAft>
              <a:buNone/>
            </a:pPr>
            <a:r>
              <a:rPr lang="en">
                <a:solidFill>
                  <a:srgbClr val="0000FF"/>
                </a:solidFill>
                <a:latin typeface="Open Sans"/>
                <a:ea typeface="Open Sans"/>
                <a:cs typeface="Open Sans"/>
                <a:sym typeface="Open Sans"/>
              </a:rPr>
              <a:t>and Average Psi Value (Blue)</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p:txBody>
      </p:sp>
      <p:pic>
        <p:nvPicPr>
          <p:cNvPr id="114" name="Google Shape;114;p19"/>
          <p:cNvPicPr preferRelativeResize="0"/>
          <p:nvPr/>
        </p:nvPicPr>
        <p:blipFill rotWithShape="1">
          <a:blip r:embed="rId3">
            <a:alphaModFix/>
          </a:blip>
          <a:srcRect b="0" l="0" r="0" t="5105"/>
          <a:stretch/>
        </p:blipFill>
        <p:spPr>
          <a:xfrm>
            <a:off x="97788" y="1379475"/>
            <a:ext cx="8948424" cy="1721750"/>
          </a:xfrm>
          <a:prstGeom prst="rect">
            <a:avLst/>
          </a:prstGeom>
          <a:noFill/>
          <a:ln>
            <a:noFill/>
          </a:ln>
        </p:spPr>
      </p:pic>
      <p:sp>
        <p:nvSpPr>
          <p:cNvPr id="115" name="Google Shape;115;p19"/>
          <p:cNvSpPr txBox="1"/>
          <p:nvPr/>
        </p:nvSpPr>
        <p:spPr>
          <a:xfrm>
            <a:off x="3261500" y="4421500"/>
            <a:ext cx="3000000" cy="63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t> (For complete graphs, check </a:t>
            </a:r>
            <a:r>
              <a:rPr lang="en" sz="1100" u="sng">
                <a:solidFill>
                  <a:srgbClr val="1155CC"/>
                </a:solidFill>
                <a:hlinkClick r:id="rId4">
                  <a:extLst>
                    <a:ext uri="{A12FA001-AC4F-418D-AE19-62706E023703}">
                      <ahyp:hlinkClr val="tx"/>
                    </a:ext>
                  </a:extLst>
                </a:hlinkClick>
              </a:rPr>
              <a:t>here</a:t>
            </a:r>
            <a:r>
              <a:rPr lang="en" sz="1100"/>
              <a:t>)</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2203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40"/>
              <a:t>Background to understand the project - Correlation Coefficient</a:t>
            </a:r>
            <a:endParaRPr sz="2940"/>
          </a:p>
        </p:txBody>
      </p:sp>
      <p:pic>
        <p:nvPicPr>
          <p:cNvPr id="121" name="Google Shape;121;p20"/>
          <p:cNvPicPr preferRelativeResize="0"/>
          <p:nvPr/>
        </p:nvPicPr>
        <p:blipFill>
          <a:blip r:embed="rId3">
            <a:alphaModFix/>
          </a:blip>
          <a:stretch>
            <a:fillRect/>
          </a:stretch>
        </p:blipFill>
        <p:spPr>
          <a:xfrm>
            <a:off x="1838536" y="927725"/>
            <a:ext cx="5307824" cy="3770199"/>
          </a:xfrm>
          <a:prstGeom prst="rect">
            <a:avLst/>
          </a:prstGeom>
          <a:noFill/>
          <a:ln cap="flat" cmpd="sng" w="9525">
            <a:solidFill>
              <a:srgbClr val="000000"/>
            </a:solidFill>
            <a:prstDash val="solid"/>
            <a:round/>
            <a:headEnd len="sm" w="sm" type="none"/>
            <a:tailEnd len="sm" w="sm" type="none"/>
          </a:ln>
        </p:spPr>
      </p:pic>
      <p:sp>
        <p:nvSpPr>
          <p:cNvPr id="122" name="Google Shape;122;p20"/>
          <p:cNvSpPr txBox="1"/>
          <p:nvPr/>
        </p:nvSpPr>
        <p:spPr>
          <a:xfrm>
            <a:off x="2590000" y="1738850"/>
            <a:ext cx="31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Open Sans"/>
                <a:ea typeface="Open Sans"/>
                <a:cs typeface="Open Sans"/>
                <a:sym typeface="Open Sans"/>
              </a:rPr>
              <a:t>+1</a:t>
            </a:r>
            <a:endParaRPr b="1" sz="800">
              <a:latin typeface="Open Sans"/>
              <a:ea typeface="Open Sans"/>
              <a:cs typeface="Open Sans"/>
              <a:sym typeface="Open Sans"/>
            </a:endParaRPr>
          </a:p>
        </p:txBody>
      </p:sp>
      <p:sp>
        <p:nvSpPr>
          <p:cNvPr id="123" name="Google Shape;123;p20"/>
          <p:cNvSpPr txBox="1"/>
          <p:nvPr/>
        </p:nvSpPr>
        <p:spPr>
          <a:xfrm>
            <a:off x="4334788" y="1738850"/>
            <a:ext cx="31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Open Sans"/>
                <a:ea typeface="Open Sans"/>
                <a:cs typeface="Open Sans"/>
                <a:sym typeface="Open Sans"/>
              </a:rPr>
              <a:t>-</a:t>
            </a:r>
            <a:r>
              <a:rPr b="1" lang="en" sz="800">
                <a:latin typeface="Open Sans"/>
                <a:ea typeface="Open Sans"/>
                <a:cs typeface="Open Sans"/>
                <a:sym typeface="Open Sans"/>
              </a:rPr>
              <a:t>1</a:t>
            </a:r>
            <a:endParaRPr b="1" sz="800">
              <a:latin typeface="Open Sans"/>
              <a:ea typeface="Open Sans"/>
              <a:cs typeface="Open Sans"/>
              <a:sym typeface="Open Sans"/>
            </a:endParaRPr>
          </a:p>
        </p:txBody>
      </p:sp>
      <p:sp>
        <p:nvSpPr>
          <p:cNvPr id="124" name="Google Shape;124;p20"/>
          <p:cNvSpPr txBox="1"/>
          <p:nvPr/>
        </p:nvSpPr>
        <p:spPr>
          <a:xfrm>
            <a:off x="6079600" y="1738850"/>
            <a:ext cx="31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Open Sans"/>
                <a:ea typeface="Open Sans"/>
                <a:cs typeface="Open Sans"/>
                <a:sym typeface="Open Sans"/>
              </a:rPr>
              <a:t>0</a:t>
            </a:r>
            <a:endParaRPr b="1" sz="8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72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Topic: Relationship between Compressor PSI and Temperature - Zeqi Wang</a:t>
            </a:r>
            <a:endParaRPr sz="2440"/>
          </a:p>
          <a:p>
            <a:pPr indent="0" lvl="0" marL="0" rtl="0" algn="l">
              <a:spcBef>
                <a:spcPts val="0"/>
              </a:spcBef>
              <a:spcAft>
                <a:spcPts val="0"/>
              </a:spcAft>
              <a:buSzPts val="990"/>
              <a:buNone/>
            </a:pPr>
            <a:r>
              <a:t/>
            </a:r>
            <a:endParaRPr sz="2440"/>
          </a:p>
          <a:p>
            <a:pPr indent="0" lvl="0" marL="0" rtl="0" algn="l">
              <a:spcBef>
                <a:spcPts val="0"/>
              </a:spcBef>
              <a:spcAft>
                <a:spcPts val="0"/>
              </a:spcAft>
              <a:buSzPts val="990"/>
              <a:buNone/>
            </a:pPr>
            <a:r>
              <a:t/>
            </a:r>
            <a:endParaRPr sz="2440"/>
          </a:p>
        </p:txBody>
      </p:sp>
      <p:pic>
        <p:nvPicPr>
          <p:cNvPr id="130" name="Google Shape;130;p21"/>
          <p:cNvPicPr preferRelativeResize="0"/>
          <p:nvPr/>
        </p:nvPicPr>
        <p:blipFill>
          <a:blip r:embed="rId3">
            <a:alphaModFix/>
          </a:blip>
          <a:stretch>
            <a:fillRect/>
          </a:stretch>
        </p:blipFill>
        <p:spPr>
          <a:xfrm>
            <a:off x="1606301" y="648375"/>
            <a:ext cx="5618299" cy="4321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